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Slides/notesSlide2.xml" ContentType="application/vnd.openxmlformats-officedocument.presentationml.notesSlide+xml"/>
  <Override PartName="/ppt/notesSlides/notesSlide17.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9.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2"/>
    <p:sldMasterId id="2147483663" r:id="rId3"/>
  </p:sldMasterIdLst>
  <p:notesMasterIdLst>
    <p:notesMasterId r:id="rId58"/>
  </p:notesMasterIdLst>
  <p:sldIdLst>
    <p:sldId id="283" r:id="rId4"/>
    <p:sldId id="282" r:id="rId5"/>
    <p:sldId id="746" r:id="rId6"/>
    <p:sldId id="747" r:id="rId7"/>
    <p:sldId id="744" r:id="rId8"/>
    <p:sldId id="286" r:id="rId9"/>
    <p:sldId id="699" r:id="rId10"/>
    <p:sldId id="743" r:id="rId11"/>
    <p:sldId id="754" r:id="rId12"/>
    <p:sldId id="707" r:id="rId13"/>
    <p:sldId id="709" r:id="rId14"/>
    <p:sldId id="748" r:id="rId15"/>
    <p:sldId id="710" r:id="rId16"/>
    <p:sldId id="751" r:id="rId17"/>
    <p:sldId id="711" r:id="rId18"/>
    <p:sldId id="752" r:id="rId19"/>
    <p:sldId id="755" r:id="rId20"/>
    <p:sldId id="715" r:id="rId21"/>
    <p:sldId id="749" r:id="rId22"/>
    <p:sldId id="727" r:id="rId23"/>
    <p:sldId id="729" r:id="rId24"/>
    <p:sldId id="730" r:id="rId25"/>
    <p:sldId id="731" r:id="rId26"/>
    <p:sldId id="717" r:id="rId27"/>
    <p:sldId id="284" r:id="rId28"/>
    <p:sldId id="742" r:id="rId29"/>
    <p:sldId id="698" r:id="rId30"/>
    <p:sldId id="700" r:id="rId31"/>
    <p:sldId id="740" r:id="rId32"/>
    <p:sldId id="702" r:id="rId33"/>
    <p:sldId id="701" r:id="rId34"/>
    <p:sldId id="703" r:id="rId35"/>
    <p:sldId id="704" r:id="rId36"/>
    <p:sldId id="706" r:id="rId37"/>
    <p:sldId id="720" r:id="rId38"/>
    <p:sldId id="721" r:id="rId39"/>
    <p:sldId id="722" r:id="rId40"/>
    <p:sldId id="723" r:id="rId41"/>
    <p:sldId id="719" r:id="rId42"/>
    <p:sldId id="713" r:id="rId43"/>
    <p:sldId id="714" r:id="rId44"/>
    <p:sldId id="724" r:id="rId45"/>
    <p:sldId id="725" r:id="rId46"/>
    <p:sldId id="726" r:id="rId47"/>
    <p:sldId id="732" r:id="rId48"/>
    <p:sldId id="733" r:id="rId49"/>
    <p:sldId id="734" r:id="rId50"/>
    <p:sldId id="737" r:id="rId51"/>
    <p:sldId id="736" r:id="rId52"/>
    <p:sldId id="738" r:id="rId53"/>
    <p:sldId id="735" r:id="rId54"/>
    <p:sldId id="741" r:id="rId55"/>
    <p:sldId id="690" r:id="rId56"/>
    <p:sldId id="750" r:id="rId57"/>
  </p:sldIdLst>
  <p:sldSz cx="12195175" cy="6859588"/>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inführung" id="{95A7607B-8853-4776-97CA-F9B29462C276}">
          <p14:sldIdLst>
            <p14:sldId id="283"/>
            <p14:sldId id="282"/>
            <p14:sldId id="746"/>
            <p14:sldId id="747"/>
            <p14:sldId id="744"/>
            <p14:sldId id="286"/>
            <p14:sldId id="699"/>
          </p14:sldIdLst>
        </p14:section>
        <p14:section name="Grundlagen" id="{7714ED53-8141-4B08-94AE-00705FD3511B}">
          <p14:sldIdLst>
            <p14:sldId id="743"/>
          </p14:sldIdLst>
        </p14:section>
        <p14:section name="Modellbildung" id="{55A87EC5-FC1C-4852-B1B9-BC873B633573}">
          <p14:sldIdLst>
            <p14:sldId id="754"/>
            <p14:sldId id="707"/>
            <p14:sldId id="709"/>
            <p14:sldId id="748"/>
            <p14:sldId id="710"/>
            <p14:sldId id="751"/>
            <p14:sldId id="711"/>
            <p14:sldId id="752"/>
          </p14:sldIdLst>
        </p14:section>
        <p14:section name="Regelung" id="{CCC25AAF-2A47-4818-A5E2-C9AAB1156169}">
          <p14:sldIdLst>
            <p14:sldId id="755"/>
            <p14:sldId id="715"/>
            <p14:sldId id="749"/>
            <p14:sldId id="727"/>
            <p14:sldId id="729"/>
            <p14:sldId id="730"/>
            <p14:sldId id="731"/>
          </p14:sldIdLst>
        </p14:section>
        <p14:section name="Fazit" id="{92E22050-BBE1-4F73-A70D-84233A064BD4}">
          <p14:sldIdLst>
            <p14:sldId id="717"/>
          </p14:sldIdLst>
        </p14:section>
        <p14:section name="Anhang Motivation" id="{8793BED0-7197-48A0-BCA3-46A178BAA6B5}">
          <p14:sldIdLst>
            <p14:sldId id="284"/>
            <p14:sldId id="742"/>
          </p14:sldIdLst>
        </p14:section>
        <p14:section name="Anhang Problematik" id="{DD59A91A-04DC-4942-9303-B7AC01B867A1}">
          <p14:sldIdLst>
            <p14:sldId id="698"/>
          </p14:sldIdLst>
        </p14:section>
        <p14:section name="Anhang Grundlagen" id="{785BDE80-EA84-41BB-8924-6EC57EC3ED79}">
          <p14:sldIdLst>
            <p14:sldId id="700"/>
            <p14:sldId id="740"/>
            <p14:sldId id="702"/>
            <p14:sldId id="701"/>
            <p14:sldId id="703"/>
            <p14:sldId id="704"/>
            <p14:sldId id="706"/>
          </p14:sldIdLst>
        </p14:section>
        <p14:section name="Anhang Modellbildung" id="{92A7E549-976A-4C73-A9D2-EC2C5855EA73}">
          <p14:sldIdLst>
            <p14:sldId id="720"/>
            <p14:sldId id="721"/>
            <p14:sldId id="722"/>
            <p14:sldId id="723"/>
            <p14:sldId id="719"/>
            <p14:sldId id="713"/>
            <p14:sldId id="714"/>
          </p14:sldIdLst>
        </p14:section>
        <p14:section name="Anhang Analyse" id="{76ED64E2-0AF8-4BEA-9567-B07F2ED347A7}">
          <p14:sldIdLst>
            <p14:sldId id="724"/>
            <p14:sldId id="725"/>
            <p14:sldId id="726"/>
            <p14:sldId id="732"/>
            <p14:sldId id="733"/>
            <p14:sldId id="734"/>
            <p14:sldId id="737"/>
            <p14:sldId id="736"/>
            <p14:sldId id="738"/>
            <p14:sldId id="735"/>
            <p14:sldId id="741"/>
            <p14:sldId id="690"/>
          </p14:sldIdLst>
        </p14:section>
        <p14:section name="Misc" id="{EA4CCB52-38C5-47C5-A1A5-4FADCC0302C9}">
          <p14:sldIdLst>
            <p14:sldId id="750"/>
          </p14:sldIdLst>
        </p14:section>
      </p14:sectionLst>
    </p:ext>
    <p:ext uri="{EFAFB233-063F-42B5-8137-9DF3F51BA10A}">
      <p15:sldGuideLst xmlns:p15="http://schemas.microsoft.com/office/powerpoint/2012/main">
        <p15:guide id="1" orient="horz" pos="2161">
          <p15:clr>
            <a:srgbClr val="A4A3A4"/>
          </p15:clr>
        </p15:guide>
        <p15:guide id="2" pos="384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nger, David" initials="ZD" lastIdx="3" clrIdx="0">
    <p:extLst>
      <p:ext uri="{19B8F6BF-5375-455C-9EA6-DF929625EA0E}">
        <p15:presenceInfo xmlns:p15="http://schemas.microsoft.com/office/powerpoint/2012/main" userId="S-1-5-21-1156737867-681972312-1097073633-4902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65"/>
    <a:srgbClr val="686868"/>
    <a:srgbClr val="AAAAAA"/>
    <a:srgbClr val="CBCBCB"/>
    <a:srgbClr val="F8F200"/>
    <a:srgbClr val="DBD6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041" autoAdjust="0"/>
  </p:normalViewPr>
  <p:slideViewPr>
    <p:cSldViewPr>
      <p:cViewPr varScale="1">
        <p:scale>
          <a:sx n="92" d="100"/>
          <a:sy n="92" d="100"/>
        </p:scale>
        <p:origin x="1254" y="78"/>
      </p:cViewPr>
      <p:guideLst>
        <p:guide orient="horz" pos="2161"/>
        <p:guide pos="3842"/>
      </p:guideLst>
    </p:cSldViewPr>
  </p:slideViewPr>
  <p:notesTextViewPr>
    <p:cViewPr>
      <p:scale>
        <a:sx n="1" d="1"/>
        <a:sy n="1" d="1"/>
      </p:scale>
      <p:origin x="0" y="0"/>
    </p:cViewPr>
  </p:notesTextViewPr>
  <p:notesViewPr>
    <p:cSldViewPr>
      <p:cViewPr varScale="1">
        <p:scale>
          <a:sx n="115" d="100"/>
          <a:sy n="115" d="100"/>
        </p:scale>
        <p:origin x="241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customXml" Target="../customXml/item4.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customXml" Target="../customXml/item2.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65"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pitchFamily="34" charset="0"/>
              </a:defRPr>
            </a:lvl1pPr>
          </a:lstStyle>
          <a:p>
            <a:endParaRPr lang="de-DE" dirty="0"/>
          </a:p>
        </p:txBody>
      </p:sp>
      <p:sp>
        <p:nvSpPr>
          <p:cNvPr id="3" name="Datumsplatzhalt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20.06.2023</a:t>
            </a:fld>
            <a:endParaRPr lang="de-DE" dirty="0"/>
          </a:p>
        </p:txBody>
      </p:sp>
      <p:sp>
        <p:nvSpPr>
          <p:cNvPr id="4" name="Folienbildplatzhalt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atin typeface="Arial" pitchFamily="34" charset="0"/>
              </a:defRPr>
            </a:lvl1pPr>
          </a:lstStyle>
          <a:p>
            <a:endParaRPr lang="de-DE" dirty="0"/>
          </a:p>
        </p:txBody>
      </p:sp>
      <p:sp>
        <p:nvSpPr>
          <p:cNvPr id="7" name="Foliennummernplatzhalt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‹Nr.›</a:t>
            </a:fld>
            <a:endParaRPr lang="de-DE" dirty="0"/>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Abbildungen Englisch, Texte deutsch</a:t>
            </a:r>
          </a:p>
        </p:txBody>
      </p:sp>
      <p:sp>
        <p:nvSpPr>
          <p:cNvPr id="4" name="Foliennummernplatzhalter 3"/>
          <p:cNvSpPr>
            <a:spLocks noGrp="1"/>
          </p:cNvSpPr>
          <p:nvPr>
            <p:ph type="sldNum" sz="quarter" idx="5"/>
          </p:nvPr>
        </p:nvSpPr>
        <p:spPr/>
        <p:txBody>
          <a:bodyPr/>
          <a:lstStyle/>
          <a:p>
            <a:fld id="{DF1895BC-06EC-475A-97CA-BF53472F2E03}" type="slidenum">
              <a:rPr lang="de-DE" smtClean="0"/>
              <a:pPr/>
              <a:t>1</a:t>
            </a:fld>
            <a:endParaRPr lang="de-DE" dirty="0"/>
          </a:p>
        </p:txBody>
      </p:sp>
    </p:spTree>
    <p:extLst>
      <p:ext uri="{BB962C8B-B14F-4D97-AF65-F5344CB8AC3E}">
        <p14:creationId xmlns:p14="http://schemas.microsoft.com/office/powerpoint/2010/main" val="2984376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 mit 25% Lichtdurchlässigkeit wird betrachtet, da hier die kritischsten Ergebnisse bezüglich der Prädiktionsgenauigkeit auftreten.</a:t>
            </a:r>
          </a:p>
        </p:txBody>
      </p:sp>
      <p:sp>
        <p:nvSpPr>
          <p:cNvPr id="4" name="Foliennummernplatzhalter 3"/>
          <p:cNvSpPr>
            <a:spLocks noGrp="1"/>
          </p:cNvSpPr>
          <p:nvPr>
            <p:ph type="sldNum" sz="quarter" idx="5"/>
          </p:nvPr>
        </p:nvSpPr>
        <p:spPr/>
        <p:txBody>
          <a:bodyPr/>
          <a:lstStyle/>
          <a:p>
            <a:fld id="{DF1895BC-06EC-475A-97CA-BF53472F2E03}" type="slidenum">
              <a:rPr lang="de-DE" smtClean="0"/>
              <a:pPr/>
              <a:t>22</a:t>
            </a:fld>
            <a:endParaRPr lang="de-DE" dirty="0"/>
          </a:p>
        </p:txBody>
      </p:sp>
    </p:spTree>
    <p:extLst>
      <p:ext uri="{BB962C8B-B14F-4D97-AF65-F5344CB8AC3E}">
        <p14:creationId xmlns:p14="http://schemas.microsoft.com/office/powerpoint/2010/main" val="2791959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F1895BC-06EC-475A-97CA-BF53472F2E03}" type="slidenum">
              <a:rPr lang="de-DE" smtClean="0"/>
              <a:pPr/>
              <a:t>23</a:t>
            </a:fld>
            <a:endParaRPr lang="de-DE" dirty="0"/>
          </a:p>
        </p:txBody>
      </p:sp>
    </p:spTree>
    <p:extLst>
      <p:ext uri="{BB962C8B-B14F-4D97-AF65-F5344CB8AC3E}">
        <p14:creationId xmlns:p14="http://schemas.microsoft.com/office/powerpoint/2010/main" val="147480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F1895BC-06EC-475A-97CA-BF53472F2E03}" type="slidenum">
              <a:rPr lang="de-DE" smtClean="0"/>
              <a:pPr/>
              <a:t>24</a:t>
            </a:fld>
            <a:endParaRPr lang="de-DE" dirty="0"/>
          </a:p>
        </p:txBody>
      </p:sp>
    </p:spTree>
    <p:extLst>
      <p:ext uri="{BB962C8B-B14F-4D97-AF65-F5344CB8AC3E}">
        <p14:creationId xmlns:p14="http://schemas.microsoft.com/office/powerpoint/2010/main" val="520542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Berechnung erfolgt für Zielpunkt in der Mitte.</a:t>
            </a:r>
          </a:p>
          <a:p>
            <a:r>
              <a:rPr lang="de-DE" dirty="0"/>
              <a:t>1 W/m^2 kommen von der Sonne ABER Wir haben in diesem konkreten repräsentativen Heliostaten (</a:t>
            </a:r>
            <a:r>
              <a:rPr lang="de-DE" dirty="0" err="1"/>
              <a:t>receivernächster</a:t>
            </a:r>
            <a:r>
              <a:rPr lang="de-DE" dirty="0"/>
              <a:t> Heliostat) 25 </a:t>
            </a:r>
            <a:r>
              <a:rPr lang="de-DE" dirty="0" err="1"/>
              <a:t>Heliopstaten</a:t>
            </a:r>
            <a:r>
              <a:rPr lang="de-DE" dirty="0"/>
              <a:t> mit je 8,3 m^2 Reflexionsfläche vereint! So ergeben sich diese großen Flussdichtewerte.</a:t>
            </a:r>
          </a:p>
        </p:txBody>
      </p:sp>
      <p:sp>
        <p:nvSpPr>
          <p:cNvPr id="4" name="Foliennummernplatzhalter 3"/>
          <p:cNvSpPr>
            <a:spLocks noGrp="1"/>
          </p:cNvSpPr>
          <p:nvPr>
            <p:ph type="sldNum" sz="quarter" idx="5"/>
          </p:nvPr>
        </p:nvSpPr>
        <p:spPr/>
        <p:txBody>
          <a:bodyPr/>
          <a:lstStyle/>
          <a:p>
            <a:fld id="{DF1895BC-06EC-475A-97CA-BF53472F2E03}" type="slidenum">
              <a:rPr lang="de-DE" smtClean="0"/>
              <a:pPr/>
              <a:t>36</a:t>
            </a:fld>
            <a:endParaRPr lang="de-DE" dirty="0"/>
          </a:p>
        </p:txBody>
      </p:sp>
    </p:spTree>
    <p:extLst>
      <p:ext uri="{BB962C8B-B14F-4D97-AF65-F5344CB8AC3E}">
        <p14:creationId xmlns:p14="http://schemas.microsoft.com/office/powerpoint/2010/main" val="2342820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MISO</a:t>
            </a:r>
          </a:p>
        </p:txBody>
      </p:sp>
      <p:sp>
        <p:nvSpPr>
          <p:cNvPr id="4" name="Foliennummernplatzhalter 3"/>
          <p:cNvSpPr>
            <a:spLocks noGrp="1"/>
          </p:cNvSpPr>
          <p:nvPr>
            <p:ph type="sldNum" sz="quarter" idx="5"/>
          </p:nvPr>
        </p:nvSpPr>
        <p:spPr/>
        <p:txBody>
          <a:bodyPr/>
          <a:lstStyle/>
          <a:p>
            <a:fld id="{DF1895BC-06EC-475A-97CA-BF53472F2E03}" type="slidenum">
              <a:rPr lang="de-DE" smtClean="0"/>
              <a:pPr/>
              <a:t>40</a:t>
            </a:fld>
            <a:endParaRPr lang="de-DE" dirty="0"/>
          </a:p>
        </p:txBody>
      </p:sp>
    </p:spTree>
    <p:extLst>
      <p:ext uri="{BB962C8B-B14F-4D97-AF65-F5344CB8AC3E}">
        <p14:creationId xmlns:p14="http://schemas.microsoft.com/office/powerpoint/2010/main" val="627632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Anders als in der Literatur wird das Cloud-Standby hier so definiert, dass alle Eingangsgrößen konstant bleiben</a:t>
            </a:r>
          </a:p>
        </p:txBody>
      </p:sp>
      <p:sp>
        <p:nvSpPr>
          <p:cNvPr id="4" name="Foliennummernplatzhalter 3"/>
          <p:cNvSpPr>
            <a:spLocks noGrp="1"/>
          </p:cNvSpPr>
          <p:nvPr>
            <p:ph type="sldNum" sz="quarter" idx="5"/>
          </p:nvPr>
        </p:nvSpPr>
        <p:spPr/>
        <p:txBody>
          <a:bodyPr/>
          <a:lstStyle/>
          <a:p>
            <a:fld id="{DF1895BC-06EC-475A-97CA-BF53472F2E03}" type="slidenum">
              <a:rPr lang="de-DE" smtClean="0"/>
              <a:pPr/>
              <a:t>43</a:t>
            </a:fld>
            <a:endParaRPr lang="de-DE" dirty="0"/>
          </a:p>
        </p:txBody>
      </p:sp>
    </p:spTree>
    <p:extLst>
      <p:ext uri="{BB962C8B-B14F-4D97-AF65-F5344CB8AC3E}">
        <p14:creationId xmlns:p14="http://schemas.microsoft.com/office/powerpoint/2010/main" val="52794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F1895BC-06EC-475A-97CA-BF53472F2E03}" type="slidenum">
              <a:rPr lang="de-DE" smtClean="0"/>
              <a:pPr/>
              <a:t>44</a:t>
            </a:fld>
            <a:endParaRPr lang="de-DE" dirty="0"/>
          </a:p>
        </p:txBody>
      </p:sp>
    </p:spTree>
    <p:extLst>
      <p:ext uri="{BB962C8B-B14F-4D97-AF65-F5344CB8AC3E}">
        <p14:creationId xmlns:p14="http://schemas.microsoft.com/office/powerpoint/2010/main" val="1831654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F1895BC-06EC-475A-97CA-BF53472F2E03}" type="slidenum">
              <a:rPr lang="de-DE" smtClean="0"/>
              <a:pPr/>
              <a:t>45</a:t>
            </a:fld>
            <a:endParaRPr lang="de-DE" dirty="0"/>
          </a:p>
        </p:txBody>
      </p:sp>
    </p:spTree>
    <p:extLst>
      <p:ext uri="{BB962C8B-B14F-4D97-AF65-F5344CB8AC3E}">
        <p14:creationId xmlns:p14="http://schemas.microsoft.com/office/powerpoint/2010/main" val="3189861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 mit 30 m/s Geschwindigkeit wird betrachtet, da hier die kritischsten Ergebnisse bezüglich der Prädiktionsgenauigkeit zu erwarten sind (höchste verwendete Geschwindigkeit).</a:t>
            </a:r>
          </a:p>
        </p:txBody>
      </p:sp>
      <p:sp>
        <p:nvSpPr>
          <p:cNvPr id="4" name="Foliennummernplatzhalter 3"/>
          <p:cNvSpPr>
            <a:spLocks noGrp="1"/>
          </p:cNvSpPr>
          <p:nvPr>
            <p:ph type="sldNum" sz="quarter" idx="5"/>
          </p:nvPr>
        </p:nvSpPr>
        <p:spPr/>
        <p:txBody>
          <a:bodyPr/>
          <a:lstStyle/>
          <a:p>
            <a:fld id="{DF1895BC-06EC-475A-97CA-BF53472F2E03}" type="slidenum">
              <a:rPr lang="de-DE" smtClean="0"/>
              <a:pPr/>
              <a:t>46</a:t>
            </a:fld>
            <a:endParaRPr lang="de-DE" dirty="0"/>
          </a:p>
        </p:txBody>
      </p:sp>
    </p:spTree>
    <p:extLst>
      <p:ext uri="{BB962C8B-B14F-4D97-AF65-F5344CB8AC3E}">
        <p14:creationId xmlns:p14="http://schemas.microsoft.com/office/powerpoint/2010/main" val="58389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F1895BC-06EC-475A-97CA-BF53472F2E03}" type="slidenum">
              <a:rPr lang="de-DE" smtClean="0"/>
              <a:pPr/>
              <a:t>47</a:t>
            </a:fld>
            <a:endParaRPr lang="de-DE" dirty="0"/>
          </a:p>
        </p:txBody>
      </p:sp>
    </p:spTree>
    <p:extLst>
      <p:ext uri="{BB962C8B-B14F-4D97-AF65-F5344CB8AC3E}">
        <p14:creationId xmlns:p14="http://schemas.microsoft.com/office/powerpoint/2010/main" val="102508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besondere am modellprädiktiven Regler ist, dass er eine Optimierungseinheit und ein Modell des zu regelnden Systems in sich vereint.</a:t>
            </a:r>
          </a:p>
          <a:p>
            <a:r>
              <a:rPr lang="de-DE" dirty="0"/>
              <a:t>Auf diese Weise kann der Regler in einem vorgegebenen Intervall in der Zukunft eine Abfolge von Stellgrößen vorgeben und simulieren und sehen wie sich das System verhalten wird. </a:t>
            </a:r>
          </a:p>
          <a:p>
            <a:r>
              <a:rPr lang="de-DE" dirty="0"/>
              <a:t>Daher kann der Regler die bestmöglichen Stellgrößen wählen, sodass sich dadurch die Ausgangsgröße der Referenztrajektorie annähert.</a:t>
            </a:r>
          </a:p>
          <a:p>
            <a:endParaRPr lang="de-DE" dirty="0"/>
          </a:p>
          <a:p>
            <a:r>
              <a:rPr lang="de-DE" dirty="0"/>
              <a:t>Controller kann über zukünftige Schritte hinweg die Stellgrößen wählen, um die Ausgangsgröße der Referenz anzupassen.</a:t>
            </a:r>
          </a:p>
          <a:p>
            <a:r>
              <a:rPr lang="de-DE" dirty="0"/>
              <a:t>Punkt 1: Wichtig für unsere Wolkenvorhersage</a:t>
            </a:r>
          </a:p>
          <a:p>
            <a:r>
              <a:rPr lang="de-DE" dirty="0"/>
              <a:t>Punkt 2: Große Anzahl an Stellgrößen durch die vielen Heliostaten und den Luftmassenstrom</a:t>
            </a:r>
          </a:p>
          <a:p>
            <a:r>
              <a:rPr lang="de-DE" dirty="0"/>
              <a:t>Punkt 3: Luftmassenstrom in geeigneten Werten einstellbar, Zielpunkte der Heliostaten nur im sinnvollen Bereich, Begrenzung der Front Temperatur zur Sicherheit</a:t>
            </a:r>
          </a:p>
        </p:txBody>
      </p:sp>
      <p:sp>
        <p:nvSpPr>
          <p:cNvPr id="4" name="Foliennummernplatzhalter 3"/>
          <p:cNvSpPr>
            <a:spLocks noGrp="1"/>
          </p:cNvSpPr>
          <p:nvPr>
            <p:ph type="sldNum" sz="quarter" idx="5"/>
          </p:nvPr>
        </p:nvSpPr>
        <p:spPr/>
        <p:txBody>
          <a:bodyPr/>
          <a:lstStyle/>
          <a:p>
            <a:fld id="{DF1895BC-06EC-475A-97CA-BF53472F2E03}" type="slidenum">
              <a:rPr lang="de-DE" smtClean="0"/>
              <a:pPr/>
              <a:t>8</a:t>
            </a:fld>
            <a:endParaRPr lang="de-DE" dirty="0"/>
          </a:p>
        </p:txBody>
      </p:sp>
    </p:spTree>
    <p:extLst>
      <p:ext uri="{BB962C8B-B14F-4D97-AF65-F5344CB8AC3E}">
        <p14:creationId xmlns:p14="http://schemas.microsoft.com/office/powerpoint/2010/main" val="1029800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F1895BC-06EC-475A-97CA-BF53472F2E03}" type="slidenum">
              <a:rPr lang="de-DE" smtClean="0"/>
              <a:pPr/>
              <a:t>51</a:t>
            </a:fld>
            <a:endParaRPr lang="de-DE" dirty="0"/>
          </a:p>
        </p:txBody>
      </p:sp>
    </p:spTree>
    <p:extLst>
      <p:ext uri="{BB962C8B-B14F-4D97-AF65-F5344CB8AC3E}">
        <p14:creationId xmlns:p14="http://schemas.microsoft.com/office/powerpoint/2010/main" val="70635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Arial" pitchFamily="34" charset="0"/>
                <a:ea typeface="+mn-ea"/>
                <a:cs typeface="+mn-cs"/>
              </a:rPr>
              <a:t>STRAL: Strahlverfolgungsprogramm, welches Sonnenstrahlen auf dem Weg von der Sonne zum Receiver simuliert</a:t>
            </a:r>
            <a:r>
              <a:rPr lang="de-DE" dirty="0"/>
              <a:t> </a:t>
            </a:r>
            <a:br>
              <a:rPr lang="de-DE" dirty="0"/>
            </a:br>
            <a:endParaRPr lang="de-DE" dirty="0"/>
          </a:p>
        </p:txBody>
      </p:sp>
      <p:sp>
        <p:nvSpPr>
          <p:cNvPr id="4" name="Foliennummernplatzhalter 3"/>
          <p:cNvSpPr>
            <a:spLocks noGrp="1"/>
          </p:cNvSpPr>
          <p:nvPr>
            <p:ph type="sldNum" sz="quarter" idx="5"/>
          </p:nvPr>
        </p:nvSpPr>
        <p:spPr/>
        <p:txBody>
          <a:bodyPr/>
          <a:lstStyle/>
          <a:p>
            <a:fld id="{DF1895BC-06EC-475A-97CA-BF53472F2E03}" type="slidenum">
              <a:rPr lang="de-DE" smtClean="0"/>
              <a:pPr/>
              <a:t>54</a:t>
            </a:fld>
            <a:endParaRPr lang="de-DE" dirty="0"/>
          </a:p>
        </p:txBody>
      </p:sp>
    </p:spTree>
    <p:extLst>
      <p:ext uri="{BB962C8B-B14F-4D97-AF65-F5344CB8AC3E}">
        <p14:creationId xmlns:p14="http://schemas.microsoft.com/office/powerpoint/2010/main" val="1030592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Grund warum wir die Gruppierung in drei Gruppen vorgenommen haben ist, dass wir so eine Zielpunktmanipulation aus der Literatur verwenden können, nämlich die mit Ventil-Analogie nach Garcia.</a:t>
            </a:r>
          </a:p>
          <a:p>
            <a:r>
              <a:rPr lang="de-DE" dirty="0"/>
              <a:t>Diese benutzt für jede Gruppe an Heliostaten einen Streuungsfaktor um den Heliostaten Zielpunkte auf dem Receiver zuzuweisen.</a:t>
            </a:r>
          </a:p>
          <a:p>
            <a:r>
              <a:rPr lang="de-DE" dirty="0"/>
              <a:t>Für verschiedene Werte dieser Streuungsfaktoren sehen wir hier die Verteilung der Zielpunkte auf dem Receiver.</a:t>
            </a:r>
          </a:p>
          <a:p>
            <a:r>
              <a:rPr lang="de-DE" dirty="0"/>
              <a:t>Wir können also mit nur 3 Werten alle 2153 Heliostaten </a:t>
            </a:r>
            <a:r>
              <a:rPr lang="de-DE" dirty="0" err="1"/>
              <a:t>bzw</a:t>
            </a:r>
            <a:r>
              <a:rPr lang="de-DE" dirty="0"/>
              <a:t> alle 216 repräsentativen Heliostaten manipulieren.</a:t>
            </a:r>
          </a:p>
          <a:p>
            <a:endParaRPr lang="de-DE" dirty="0"/>
          </a:p>
          <a:p>
            <a:r>
              <a:rPr lang="de-DE" dirty="0"/>
              <a:t>Faktoren sind 1, 8 und 22</a:t>
            </a:r>
          </a:p>
        </p:txBody>
      </p:sp>
      <p:sp>
        <p:nvSpPr>
          <p:cNvPr id="4" name="Foliennummernplatzhalter 3"/>
          <p:cNvSpPr>
            <a:spLocks noGrp="1"/>
          </p:cNvSpPr>
          <p:nvPr>
            <p:ph type="sldNum" sz="quarter" idx="5"/>
          </p:nvPr>
        </p:nvSpPr>
        <p:spPr/>
        <p:txBody>
          <a:bodyPr/>
          <a:lstStyle/>
          <a:p>
            <a:fld id="{DF1895BC-06EC-475A-97CA-BF53472F2E03}" type="slidenum">
              <a:rPr lang="de-DE" smtClean="0"/>
              <a:pPr/>
              <a:t>14</a:t>
            </a:fld>
            <a:endParaRPr lang="de-DE" dirty="0"/>
          </a:p>
        </p:txBody>
      </p:sp>
    </p:spTree>
    <p:extLst>
      <p:ext uri="{BB962C8B-B14F-4D97-AF65-F5344CB8AC3E}">
        <p14:creationId xmlns:p14="http://schemas.microsoft.com/office/powerpoint/2010/main" val="1717530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sehen hier den Aufbau des gesamten Receivers.</a:t>
            </a:r>
          </a:p>
          <a:p>
            <a:r>
              <a:rPr lang="de-DE" dirty="0"/>
              <a:t>Er besteht aus 1080 einzelnen Cups aus denen jeweils die heißte Luft ausströmt und in zwei Ebenen von Headern wird die warme Luft homogenisiert und es entsteht ein Luftaustrittsstrom.</a:t>
            </a:r>
          </a:p>
          <a:p>
            <a:r>
              <a:rPr lang="de-DE" dirty="0"/>
              <a:t>Einer dieser Cups besteht aus der Aufwärmzone, die von der Sonne beschienen wird und einem Kelch zum Sammeln der Luft sowie einem Rohrstück welches die Luft weiter zu den Headern führt.</a:t>
            </a:r>
          </a:p>
          <a:p>
            <a:endParaRPr lang="de-DE" dirty="0"/>
          </a:p>
          <a:p>
            <a:r>
              <a:rPr lang="de-DE" dirty="0"/>
              <a:t>4 ODEs für </a:t>
            </a:r>
            <a:r>
              <a:rPr lang="de-DE" dirty="0" err="1"/>
              <a:t>Tabs,front</a:t>
            </a:r>
            <a:r>
              <a:rPr lang="de-DE" dirty="0"/>
              <a:t>, </a:t>
            </a:r>
            <a:r>
              <a:rPr lang="de-DE" dirty="0" err="1"/>
              <a:t>Tabs,back</a:t>
            </a:r>
            <a:r>
              <a:rPr lang="de-DE" dirty="0"/>
              <a:t>, </a:t>
            </a:r>
            <a:r>
              <a:rPr lang="de-DE" dirty="0" err="1"/>
              <a:t>mdot</a:t>
            </a:r>
            <a:r>
              <a:rPr lang="de-DE" dirty="0"/>
              <a:t>, </a:t>
            </a:r>
            <a:r>
              <a:rPr lang="de-DE" dirty="0" err="1"/>
              <a:t>mddot</a:t>
            </a:r>
            <a:r>
              <a:rPr lang="de-DE" dirty="0"/>
              <a:t>, 2 DAEs für Tinlet,1b und Tinlet,2 (Temperatur der Luft in der Mitte und am Austritt der </a:t>
            </a:r>
            <a:r>
              <a:rPr lang="de-DE" dirty="0" err="1"/>
              <a:t>Absorberwabe</a:t>
            </a:r>
            <a:r>
              <a:rPr lang="de-DE" dirty="0"/>
              <a:t>)</a:t>
            </a:r>
          </a:p>
        </p:txBody>
      </p:sp>
      <p:sp>
        <p:nvSpPr>
          <p:cNvPr id="4" name="Foliennummernplatzhalter 3"/>
          <p:cNvSpPr>
            <a:spLocks noGrp="1"/>
          </p:cNvSpPr>
          <p:nvPr>
            <p:ph type="sldNum" sz="quarter" idx="5"/>
          </p:nvPr>
        </p:nvSpPr>
        <p:spPr/>
        <p:txBody>
          <a:bodyPr/>
          <a:lstStyle/>
          <a:p>
            <a:fld id="{DF1895BC-06EC-475A-97CA-BF53472F2E03}" type="slidenum">
              <a:rPr lang="de-DE" smtClean="0"/>
              <a:pPr/>
              <a:t>15</a:t>
            </a:fld>
            <a:endParaRPr lang="de-DE" dirty="0"/>
          </a:p>
        </p:txBody>
      </p:sp>
    </p:spTree>
    <p:extLst>
      <p:ext uri="{BB962C8B-B14F-4D97-AF65-F5344CB8AC3E}">
        <p14:creationId xmlns:p14="http://schemas.microsoft.com/office/powerpoint/2010/main" val="404506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STRAL: </a:t>
            </a:r>
            <a:r>
              <a:rPr lang="de-DE" sz="1200" b="0" i="0" kern="1200" dirty="0">
                <a:solidFill>
                  <a:schemeClr val="tx1"/>
                </a:solidFill>
                <a:effectLst/>
                <a:latin typeface="Arial" pitchFamily="34" charset="0"/>
                <a:ea typeface="+mn-ea"/>
                <a:cs typeface="+mn-cs"/>
              </a:rPr>
              <a:t>Strahlverfolgungsprogramm, welches Sonnenstrahlen auf dem Weg von der Sonne zum Receiver simuliert.</a:t>
            </a:r>
            <a:r>
              <a:rPr lang="de-DE" dirty="0"/>
              <a:t> </a:t>
            </a:r>
          </a:p>
        </p:txBody>
      </p:sp>
      <p:sp>
        <p:nvSpPr>
          <p:cNvPr id="4" name="Foliennummernplatzhalter 3"/>
          <p:cNvSpPr>
            <a:spLocks noGrp="1"/>
          </p:cNvSpPr>
          <p:nvPr>
            <p:ph type="sldNum" sz="quarter" idx="5"/>
          </p:nvPr>
        </p:nvSpPr>
        <p:spPr/>
        <p:txBody>
          <a:bodyPr/>
          <a:lstStyle/>
          <a:p>
            <a:fld id="{DF1895BC-06EC-475A-97CA-BF53472F2E03}" type="slidenum">
              <a:rPr lang="de-DE" smtClean="0"/>
              <a:pPr/>
              <a:t>16</a:t>
            </a:fld>
            <a:endParaRPr lang="de-DE" dirty="0"/>
          </a:p>
        </p:txBody>
      </p:sp>
    </p:spTree>
    <p:extLst>
      <p:ext uri="{BB962C8B-B14F-4D97-AF65-F5344CB8AC3E}">
        <p14:creationId xmlns:p14="http://schemas.microsoft.com/office/powerpoint/2010/main" val="401318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F1895BC-06EC-475A-97CA-BF53472F2E03}" type="slidenum">
              <a:rPr lang="de-DE" smtClean="0"/>
              <a:pPr/>
              <a:t>17</a:t>
            </a:fld>
            <a:endParaRPr lang="de-DE" dirty="0"/>
          </a:p>
        </p:txBody>
      </p:sp>
    </p:spTree>
    <p:extLst>
      <p:ext uri="{BB962C8B-B14F-4D97-AF65-F5344CB8AC3E}">
        <p14:creationId xmlns:p14="http://schemas.microsoft.com/office/powerpoint/2010/main" val="37424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Man sieht, dass zum Startzeitpunkt die Einstrahlung über dem Heliostatenfeld für eine gewisse Dauer abnimmt, diese Dauer beträgt in jeder Simulation 120 s.</a:t>
            </a:r>
          </a:p>
          <a:p>
            <a:r>
              <a:rPr lang="de-DE" dirty="0"/>
              <a:t>Die Stärke der Abschattung ist von der Lichtdurchlässigkeit der Wolken abhängig, da habe ich mich für 4 Testfälle entschieden, von vollständiger Abschattung bis zu einer recht hohen Lichtdurchlässigkeit.</a:t>
            </a:r>
          </a:p>
          <a:p>
            <a:r>
              <a:rPr lang="de-DE" dirty="0"/>
              <a:t>Und der dritte Parameter der die Wolkensimulation ausmacht ist diese Rampenlänge, die von der Geschwindigkeit abhängig ist, mit der die Wolke das Feld verschattet und wieder freigibt, also wie steil die Rampe ist.</a:t>
            </a:r>
          </a:p>
          <a:p>
            <a:r>
              <a:rPr lang="de-DE" dirty="0"/>
              <a:t>Die Geschwindigkeit ist dabei so definiert, dass sie lediglich diese Rampenlänge beeinflusst ,die Verschattungsdauer bleibt dennoch immer 120 s.</a:t>
            </a:r>
          </a:p>
          <a:p>
            <a:endParaRPr lang="de-DE" dirty="0"/>
          </a:p>
          <a:p>
            <a:r>
              <a:rPr lang="de-DE" dirty="0" err="1"/>
              <a:t>Shading</a:t>
            </a:r>
            <a:r>
              <a:rPr lang="de-DE" dirty="0"/>
              <a:t> und Speed waren die wesentlichen Simulationen, für weiteres fehlte leider die Zeit</a:t>
            </a:r>
          </a:p>
          <a:p>
            <a:r>
              <a:rPr lang="de-DE" dirty="0"/>
              <a:t>Speed hat keinen Einfluss auf </a:t>
            </a:r>
            <a:r>
              <a:rPr lang="de-DE" dirty="0" err="1"/>
              <a:t>duration</a:t>
            </a:r>
            <a:r>
              <a:rPr lang="de-DE" dirty="0"/>
              <a:t>: Prognose updatet sich sowieso alle 10 Sekunden, der Zeitpunkt wann die Wolke wieder weg ist, ergibt sich demnach nicht so weit aus der Zukunft, sodass der Zeitpunkt zu dem die Wolke wieder abnimmt nie so falsch vorhergesagt würde.</a:t>
            </a:r>
          </a:p>
        </p:txBody>
      </p:sp>
      <p:sp>
        <p:nvSpPr>
          <p:cNvPr id="4" name="Foliennummernplatzhalter 3"/>
          <p:cNvSpPr>
            <a:spLocks noGrp="1"/>
          </p:cNvSpPr>
          <p:nvPr>
            <p:ph type="sldNum" sz="quarter" idx="5"/>
          </p:nvPr>
        </p:nvSpPr>
        <p:spPr/>
        <p:txBody>
          <a:bodyPr/>
          <a:lstStyle/>
          <a:p>
            <a:fld id="{DF1895BC-06EC-475A-97CA-BF53472F2E03}" type="slidenum">
              <a:rPr lang="de-DE" smtClean="0"/>
              <a:pPr/>
              <a:t>19</a:t>
            </a:fld>
            <a:endParaRPr lang="de-DE" dirty="0"/>
          </a:p>
        </p:txBody>
      </p:sp>
    </p:spTree>
    <p:extLst>
      <p:ext uri="{BB962C8B-B14F-4D97-AF65-F5344CB8AC3E}">
        <p14:creationId xmlns:p14="http://schemas.microsoft.com/office/powerpoint/2010/main" val="343544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Zunächst sehen wir die Temperaturabweichung für die verschiedenen Testfälle für das Cloud Standby Szenario. Dieses ist dabei so definiert, dass die Stellgrößen konstant gehalten werden, also die Zielpunkte nicht fokussiert werden und der Luftmassenstrom unverändert bleibt. Dadurch kann die maximale Temperatur des Receivers nicht ansteigen; der Fokus des Cloud Standby ist also wie gesagt die Sicherheit.</a:t>
            </a:r>
          </a:p>
          <a:p>
            <a:r>
              <a:rPr lang="de-DE" dirty="0"/>
              <a:t>Für das Cloud Standby sieht man wie die Temperaturabweichung mit </a:t>
            </a:r>
            <a:r>
              <a:rPr lang="de-DE" dirty="0" err="1"/>
              <a:t>zunhemender</a:t>
            </a:r>
            <a:r>
              <a:rPr lang="de-DE" dirty="0"/>
              <a:t> Abschattung linear zunimmt.</a:t>
            </a:r>
          </a:p>
          <a:p>
            <a:r>
              <a:rPr lang="de-DE" dirty="0"/>
              <a:t>Im geregelten Fall ergibt sich eher ein quadratischer Verlauf zwischen Temperaturabweichung und Lichtdurchlässigkeit der Wolke.</a:t>
            </a:r>
          </a:p>
          <a:p>
            <a:r>
              <a:rPr lang="de-DE" dirty="0"/>
              <a:t>2 Punkte zeigen. Auch bei vollständiger Abschattung ist der RMSE allerdings über die gesamte Simulation kleiner, da die Zieltemperatur schneller wieder eingeregelt wird.</a:t>
            </a:r>
          </a:p>
        </p:txBody>
      </p:sp>
      <p:sp>
        <p:nvSpPr>
          <p:cNvPr id="4" name="Foliennummernplatzhalter 3"/>
          <p:cNvSpPr>
            <a:spLocks noGrp="1"/>
          </p:cNvSpPr>
          <p:nvPr>
            <p:ph type="sldNum" sz="quarter" idx="5"/>
          </p:nvPr>
        </p:nvSpPr>
        <p:spPr/>
        <p:txBody>
          <a:bodyPr/>
          <a:lstStyle/>
          <a:p>
            <a:fld id="{DF1895BC-06EC-475A-97CA-BF53472F2E03}" type="slidenum">
              <a:rPr lang="de-DE" smtClean="0"/>
              <a:pPr/>
              <a:t>20</a:t>
            </a:fld>
            <a:endParaRPr lang="de-DE" dirty="0"/>
          </a:p>
        </p:txBody>
      </p:sp>
    </p:spTree>
    <p:extLst>
      <p:ext uri="{BB962C8B-B14F-4D97-AF65-F5344CB8AC3E}">
        <p14:creationId xmlns:p14="http://schemas.microsoft.com/office/powerpoint/2010/main" val="95308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Außerdem lohnt sich auch die </a:t>
            </a:r>
            <a:r>
              <a:rPr lang="de-DE" dirty="0" err="1"/>
              <a:t>Exergiebetrachtung</a:t>
            </a:r>
            <a:r>
              <a:rPr lang="de-DE" dirty="0"/>
              <a:t> auch wenn diese nicht explizit Teil der Kostenfunktion ist. Für große Abschattung sind die </a:t>
            </a:r>
            <a:r>
              <a:rPr lang="de-DE" dirty="0" err="1"/>
              <a:t>Exergieerträge</a:t>
            </a:r>
            <a:r>
              <a:rPr lang="de-DE" dirty="0"/>
              <a:t> ähnlich, zwar ist die Temperatur für die Regelung näher an der Zieltemperatur, dafür ist der Massenstrom während des Cloud Standby aber konstant und daher sind die Werte der Exergie hier ähnlich.</a:t>
            </a:r>
          </a:p>
          <a:p>
            <a:r>
              <a:rPr lang="de-DE" dirty="0"/>
              <a:t>Für geringere Abschattungen steigt auch der </a:t>
            </a:r>
            <a:r>
              <a:rPr lang="de-DE" dirty="0" err="1"/>
              <a:t>Exergieeintrag</a:t>
            </a:r>
            <a:r>
              <a:rPr lang="de-DE" dirty="0"/>
              <a:t> in den Folgeprozess um bis zu 16,3 % durch die Regelung.</a:t>
            </a:r>
          </a:p>
          <a:p>
            <a:endParaRPr lang="de-DE" dirty="0"/>
          </a:p>
          <a:p>
            <a:r>
              <a:rPr lang="de-DE" dirty="0"/>
              <a:t>Exergie ist kein Teil der Kostenfunktion. Durch hohen Luftmassenstrom kann die Exergie im CSS höher sein.</a:t>
            </a:r>
          </a:p>
          <a:p>
            <a:r>
              <a:rPr lang="de-DE" dirty="0"/>
              <a:t>Bei allwissender MPC ohne Wolke 2501 MJ </a:t>
            </a:r>
            <a:r>
              <a:rPr lang="de-DE" dirty="0" err="1"/>
              <a:t>Exergieeintrag</a:t>
            </a:r>
            <a:r>
              <a:rPr lang="de-DE" dirty="0"/>
              <a:t> (-1,26%, -10,86%, -19,77%, -26,34%)</a:t>
            </a:r>
          </a:p>
        </p:txBody>
      </p:sp>
      <p:sp>
        <p:nvSpPr>
          <p:cNvPr id="4" name="Foliennummernplatzhalter 3"/>
          <p:cNvSpPr>
            <a:spLocks noGrp="1"/>
          </p:cNvSpPr>
          <p:nvPr>
            <p:ph type="sldNum" sz="quarter" idx="5"/>
          </p:nvPr>
        </p:nvSpPr>
        <p:spPr/>
        <p:txBody>
          <a:bodyPr/>
          <a:lstStyle/>
          <a:p>
            <a:fld id="{DF1895BC-06EC-475A-97CA-BF53472F2E03}" type="slidenum">
              <a:rPr lang="de-DE" smtClean="0"/>
              <a:pPr/>
              <a:t>21</a:t>
            </a:fld>
            <a:endParaRPr lang="de-DE" dirty="0"/>
          </a:p>
        </p:txBody>
      </p:sp>
    </p:spTree>
    <p:extLst>
      <p:ext uri="{BB962C8B-B14F-4D97-AF65-F5344CB8AC3E}">
        <p14:creationId xmlns:p14="http://schemas.microsoft.com/office/powerpoint/2010/main" val="11974036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gelb">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A1DD6DF-B176-485D-B01F-0D026F51E4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9588"/>
          </a:xfrm>
          <a:prstGeom prst="rect">
            <a:avLst/>
          </a:prstGeom>
        </p:spPr>
      </p:pic>
      <p:sp>
        <p:nvSpPr>
          <p:cNvPr id="11" name="Rechteck 10">
            <a:extLst>
              <a:ext uri="{FF2B5EF4-FFF2-40B4-BE49-F238E27FC236}">
                <a16:creationId xmlns:a16="http://schemas.microsoft.com/office/drawing/2014/main" id="{5CF0C306-39D7-4EAE-89DF-69763743BA67}"/>
              </a:ext>
            </a:extLst>
          </p:cNvPr>
          <p:cNvSpPr/>
          <p:nvPr userDrawn="1"/>
        </p:nvSpPr>
        <p:spPr>
          <a:xfrm>
            <a:off x="0" y="0"/>
            <a:ext cx="695507"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3" name="Untertitel 2">
            <a:extLst>
              <a:ext uri="{FF2B5EF4-FFF2-40B4-BE49-F238E27FC236}">
                <a16:creationId xmlns:a16="http://schemas.microsoft.com/office/drawing/2014/main" id="{BE5C513F-BDE5-4EEA-A208-17CFB8B9C3FA}"/>
              </a:ext>
            </a:extLst>
          </p:cNvPr>
          <p:cNvSpPr>
            <a:spLocks noGrp="1"/>
          </p:cNvSpPr>
          <p:nvPr>
            <p:ph type="subTitle" idx="1"/>
          </p:nvPr>
        </p:nvSpPr>
        <p:spPr>
          <a:xfrm>
            <a:off x="695508" y="3804089"/>
            <a:ext cx="9700190" cy="1141703"/>
          </a:xfrm>
          <a:solidFill>
            <a:srgbClr val="BE9600">
              <a:alpha val="80000"/>
            </a:srgbClr>
          </a:solidFill>
        </p:spPr>
        <p:txBody>
          <a:bodyPr lIns="288000" tIns="144000" rIns="432000" bIns="144000" anchor="ctr">
            <a:normAutofit/>
          </a:bodyPr>
          <a:lstStyle>
            <a:lvl1pPr marL="717694" indent="0" algn="l">
              <a:buNone/>
              <a:defRPr sz="1600" b="1">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de-DE" dirty="0"/>
              <a:t>Master-Untertitelformat bearbeiten</a:t>
            </a:r>
          </a:p>
        </p:txBody>
      </p:sp>
      <p:sp>
        <p:nvSpPr>
          <p:cNvPr id="7" name="Titel 6">
            <a:extLst>
              <a:ext uri="{FF2B5EF4-FFF2-40B4-BE49-F238E27FC236}">
                <a16:creationId xmlns:a16="http://schemas.microsoft.com/office/drawing/2014/main" id="{52A8061A-9228-4DB0-8D9D-1B65E6A7DDCF}"/>
              </a:ext>
            </a:extLst>
          </p:cNvPr>
          <p:cNvSpPr>
            <a:spLocks noGrp="1"/>
          </p:cNvSpPr>
          <p:nvPr>
            <p:ph type="title"/>
          </p:nvPr>
        </p:nvSpPr>
        <p:spPr>
          <a:xfrm>
            <a:off x="1440375" y="333452"/>
            <a:ext cx="9544306" cy="3206727"/>
          </a:xfrm>
        </p:spPr>
        <p:txBody>
          <a:bodyPr lIns="216000" tIns="0" rIns="0" bIns="108000" anchor="b">
            <a:noAutofit/>
          </a:bodyPr>
          <a:lstStyle>
            <a:lvl1pPr>
              <a:defRPr sz="4801" b="1" cap="all" baseline="0">
                <a:solidFill>
                  <a:schemeClr val="tx1"/>
                </a:solidFill>
              </a:defRPr>
            </a:lvl1pPr>
          </a:lstStyle>
          <a:p>
            <a:endParaRPr lang="de-DE" dirty="0"/>
          </a:p>
        </p:txBody>
      </p:sp>
      <p:pic>
        <p:nvPicPr>
          <p:cNvPr id="8" name="Grafik 7">
            <a:extLst>
              <a:ext uri="{FF2B5EF4-FFF2-40B4-BE49-F238E27FC236}">
                <a16:creationId xmlns:a16="http://schemas.microsoft.com/office/drawing/2014/main" id="{6379A18D-BDEC-4A1A-B4E8-0BBF0FB0AB3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95698" y="5269617"/>
            <a:ext cx="1533108" cy="1266146"/>
          </a:xfrm>
          <a:prstGeom prst="rect">
            <a:avLst/>
          </a:prstGeom>
        </p:spPr>
      </p:pic>
    </p:spTree>
    <p:extLst>
      <p:ext uri="{BB962C8B-B14F-4D97-AF65-F5344CB8AC3E}">
        <p14:creationId xmlns:p14="http://schemas.microsoft.com/office/powerpoint/2010/main" val="832690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ollbild">
    <p:bg>
      <p:bgPr>
        <a:solidFill>
          <a:schemeClr val="bg1"/>
        </a:solidFill>
        <a:effectLst/>
      </p:bgPr>
    </p:bg>
    <p:spTree>
      <p:nvGrpSpPr>
        <p:cNvPr id="1" name=""/>
        <p:cNvGrpSpPr/>
        <p:nvPr/>
      </p:nvGrpSpPr>
      <p:grpSpPr>
        <a:xfrm>
          <a:off x="0" y="0"/>
          <a:ext cx="0" cy="0"/>
          <a:chOff x="0" y="0"/>
          <a:chExt cx="0" cy="0"/>
        </a:xfrm>
      </p:grpSpPr>
      <p:sp>
        <p:nvSpPr>
          <p:cNvPr id="4" name="Bildplatzhalter 2">
            <a:extLst>
              <a:ext uri="{FF2B5EF4-FFF2-40B4-BE49-F238E27FC236}">
                <a16:creationId xmlns:a16="http://schemas.microsoft.com/office/drawing/2014/main" id="{C2226DF2-778A-4612-9F78-6765D18406C1}"/>
              </a:ext>
            </a:extLst>
          </p:cNvPr>
          <p:cNvSpPr>
            <a:spLocks noGrp="1"/>
          </p:cNvSpPr>
          <p:nvPr>
            <p:ph type="pic" sz="quarter" idx="11"/>
          </p:nvPr>
        </p:nvSpPr>
        <p:spPr>
          <a:xfrm>
            <a:off x="-1" y="0"/>
            <a:ext cx="12195176" cy="6859588"/>
          </a:xfrm>
          <a:solidFill>
            <a:schemeClr val="accent6">
              <a:lumMod val="40000"/>
              <a:lumOff val="60000"/>
            </a:schemeClr>
          </a:solidFill>
        </p:spPr>
        <p:txBody>
          <a:bodyPr/>
          <a:lstStyle/>
          <a:p>
            <a:endParaRPr lang="de-DE"/>
          </a:p>
        </p:txBody>
      </p:sp>
      <p:sp>
        <p:nvSpPr>
          <p:cNvPr id="5" name="Textplatzhalter 9">
            <a:extLst>
              <a:ext uri="{FF2B5EF4-FFF2-40B4-BE49-F238E27FC236}">
                <a16:creationId xmlns:a16="http://schemas.microsoft.com/office/drawing/2014/main" id="{87F97911-DA70-4C70-822A-1814FBD79CB6}"/>
              </a:ext>
            </a:extLst>
          </p:cNvPr>
          <p:cNvSpPr>
            <a:spLocks noGrp="1"/>
          </p:cNvSpPr>
          <p:nvPr>
            <p:ph type="body" sz="quarter" idx="13"/>
          </p:nvPr>
        </p:nvSpPr>
        <p:spPr>
          <a:xfrm>
            <a:off x="10986460" y="302470"/>
            <a:ext cx="943446" cy="781381"/>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
        <p:nvSpPr>
          <p:cNvPr id="6" name="Foliennummernplatzhalter 5">
            <a:extLst>
              <a:ext uri="{FF2B5EF4-FFF2-40B4-BE49-F238E27FC236}">
                <a16:creationId xmlns:a16="http://schemas.microsoft.com/office/drawing/2014/main" id="{253DBCB1-41EA-4404-90A9-FB95F95AB79E}"/>
              </a:ext>
            </a:extLst>
          </p:cNvPr>
          <p:cNvSpPr>
            <a:spLocks noGrp="1"/>
          </p:cNvSpPr>
          <p:nvPr>
            <p:ph type="sldNum" sz="quarter" idx="4"/>
          </p:nvPr>
        </p:nvSpPr>
        <p:spPr>
          <a:xfrm>
            <a:off x="0" y="5343636"/>
            <a:ext cx="288075" cy="1440333"/>
          </a:xfrm>
          <a:prstGeom prst="rect">
            <a:avLst/>
          </a:prstGeom>
        </p:spPr>
        <p:txBody>
          <a:bodyPr vert="horz" wrap="none" lIns="36000" tIns="90000" rIns="36000" bIns="90000" rtlCol="0" anchor="b">
            <a:normAutofit/>
          </a:bodyPr>
          <a:lstStyle>
            <a:lvl1pPr algn="ctr">
              <a:defRPr sz="1200">
                <a:solidFill>
                  <a:schemeClr val="bg1"/>
                </a:solidFill>
                <a:latin typeface="Arial" panose="020B0604020202020204" pitchFamily="34" charset="0"/>
                <a:cs typeface="Arial" panose="020B0604020202020204" pitchFamily="34" charset="0"/>
              </a:defRPr>
            </a:lvl1pPr>
          </a:lstStyle>
          <a:p>
            <a:pPr defTabSz="914583"/>
            <a:fld id="{30ADABB7-F9A6-4A4D-9415-296AC5E687F8}" type="slidenum">
              <a:rPr lang="de-DE" smtClean="0">
                <a:solidFill>
                  <a:srgbClr val="FFFFFF"/>
                </a:solidFill>
              </a:rPr>
              <a:pPr defTabSz="914583"/>
              <a:t>‹Nr.›</a:t>
            </a:fld>
            <a:endParaRPr lang="de-DE" dirty="0">
              <a:solidFill>
                <a:srgbClr val="FFFFFF"/>
              </a:solidFill>
            </a:endParaRPr>
          </a:p>
        </p:txBody>
      </p:sp>
    </p:spTree>
    <p:extLst>
      <p:ext uri="{BB962C8B-B14F-4D97-AF65-F5344CB8AC3E}">
        <p14:creationId xmlns:p14="http://schemas.microsoft.com/office/powerpoint/2010/main" val="2752201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dirty="0"/>
              <a:t>Click here to insert chart title</a:t>
            </a:r>
            <a:endParaRPr lang="en-GB" dirty="0"/>
          </a:p>
        </p:txBody>
      </p:sp>
      <p:sp>
        <p:nvSpPr>
          <p:cNvPr id="11" name="Textplatzhalter 10"/>
          <p:cNvSpPr>
            <a:spLocks noGrp="1"/>
          </p:cNvSpPr>
          <p:nvPr>
            <p:ph type="body" sz="quarter" idx="12" hasCustomPrompt="1"/>
          </p:nvPr>
        </p:nvSpPr>
        <p:spPr>
          <a:xfrm>
            <a:off x="486000" y="1591200"/>
            <a:ext cx="11221200" cy="4338000"/>
          </a:xfrm>
        </p:spPr>
        <p:txBody>
          <a:bodyPr/>
          <a:lstStyle/>
          <a:p>
            <a:pPr lvl="0"/>
            <a:r>
              <a:rPr lang="en-GB" noProof="0" dirty="0"/>
              <a:t>Click here to insert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Fußzeilenplatzhalter 3"/>
          <p:cNvSpPr>
            <a:spLocks noGrp="1"/>
          </p:cNvSpPr>
          <p:nvPr>
            <p:ph type="ftr" sz="quarter" idx="13"/>
          </p:nvPr>
        </p:nvSpPr>
        <p:spPr/>
        <p:txBody>
          <a:bodyPr/>
          <a:lstStyle/>
          <a:p>
            <a:pPr defTabSz="914583">
              <a:defRPr/>
            </a:pPr>
            <a:endParaRPr lang="en-GB" dirty="0">
              <a:solidFill>
                <a:srgbClr val="000000"/>
              </a:solidFill>
            </a:endParaRPr>
          </a:p>
        </p:txBody>
      </p:sp>
      <p:sp>
        <p:nvSpPr>
          <p:cNvPr id="6" name="Foliennummernplatzhalter 5"/>
          <p:cNvSpPr>
            <a:spLocks noGrp="1"/>
          </p:cNvSpPr>
          <p:nvPr>
            <p:ph type="sldNum" sz="quarter" idx="14"/>
          </p:nvPr>
        </p:nvSpPr>
        <p:spPr/>
        <p:txBody>
          <a:bodyPr/>
          <a:lstStyle/>
          <a:p>
            <a:pPr defTabSz="914583">
              <a:defRPr/>
            </a:pPr>
            <a:r>
              <a:rPr lang="en-GB">
                <a:solidFill>
                  <a:srgbClr val="FFFFFF"/>
                </a:solidFill>
              </a:rPr>
              <a:t>DLR.de  •  Chart </a:t>
            </a:r>
            <a:fld id="{A5AC3FBE-A647-41C9-A8C3-4435ED4FC895}" type="slidenum">
              <a:rPr lang="en-GB" smtClean="0">
                <a:solidFill>
                  <a:srgbClr val="FFFFFF"/>
                </a:solidFill>
              </a:rPr>
              <a:pPr defTabSz="914583">
                <a:defRPr/>
              </a:pPr>
              <a:t>‹Nr.›</a:t>
            </a:fld>
            <a:endParaRPr lang="en-GB" dirty="0">
              <a:solidFill>
                <a:srgbClr val="FFFFFF"/>
              </a:solidFill>
            </a:endParaRPr>
          </a:p>
        </p:txBody>
      </p:sp>
    </p:spTree>
    <p:extLst>
      <p:ext uri="{BB962C8B-B14F-4D97-AF65-F5344CB8AC3E}">
        <p14:creationId xmlns:p14="http://schemas.microsoft.com/office/powerpoint/2010/main" val="2602017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6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‹Nr.›</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4" name="Fußzeilenplatzhalter 3">
            <a:extLst>
              <a:ext uri="{FF2B5EF4-FFF2-40B4-BE49-F238E27FC236}">
                <a16:creationId xmlns:a16="http://schemas.microsoft.com/office/drawing/2014/main" id="{64EBC151-FC60-E584-26BE-7134EAB827E5}"/>
              </a:ext>
            </a:extLst>
          </p:cNvPr>
          <p:cNvSpPr>
            <a:spLocks noGrp="1"/>
          </p:cNvSpPr>
          <p:nvPr>
            <p:ph type="ftr" sz="quarter" idx="11"/>
          </p:nvPr>
        </p:nvSpPr>
        <p:spPr/>
        <p:txBody>
          <a:bodyPr/>
          <a:lstStyle/>
          <a:p>
            <a:pPr defTabSz="914583"/>
            <a:endParaRPr lang="de-DE" dirty="0">
              <a:solidFill>
                <a:srgbClr val="000000"/>
              </a:solidFill>
            </a:endParaRPr>
          </a:p>
        </p:txBody>
      </p:sp>
      <p:sp>
        <p:nvSpPr>
          <p:cNvPr id="5" name="Inhaltsplatzhalter 2">
            <a:extLst>
              <a:ext uri="{FF2B5EF4-FFF2-40B4-BE49-F238E27FC236}">
                <a16:creationId xmlns:a16="http://schemas.microsoft.com/office/drawing/2014/main" id="{705F4847-2276-AAFB-108E-DBA5E7360C94}"/>
              </a:ext>
            </a:extLst>
          </p:cNvPr>
          <p:cNvSpPr>
            <a:spLocks noGrp="1"/>
          </p:cNvSpPr>
          <p:nvPr>
            <p:ph idx="1"/>
          </p:nvPr>
        </p:nvSpPr>
        <p:spPr>
          <a:xfrm>
            <a:off x="694981" y="1629152"/>
            <a:ext cx="5401406" cy="489713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4">
            <a:extLst>
              <a:ext uri="{FF2B5EF4-FFF2-40B4-BE49-F238E27FC236}">
                <a16:creationId xmlns:a16="http://schemas.microsoft.com/office/drawing/2014/main" id="{7BE329DB-A001-C66F-6040-0E3452855230}"/>
              </a:ext>
            </a:extLst>
          </p:cNvPr>
          <p:cNvSpPr>
            <a:spLocks noGrp="1"/>
          </p:cNvSpPr>
          <p:nvPr>
            <p:ph type="pic" sz="quarter" idx="20" hasCustomPrompt="1"/>
          </p:nvPr>
        </p:nvSpPr>
        <p:spPr>
          <a:xfrm>
            <a:off x="6342126" y="1629002"/>
            <a:ext cx="5157543" cy="4897134"/>
          </a:xfrm>
          <a:solidFill>
            <a:schemeClr val="accent6">
              <a:lumMod val="40000"/>
              <a:lumOff val="60000"/>
            </a:schemeClr>
          </a:solidFill>
        </p:spPr>
        <p:txBody>
          <a:bodyPr/>
          <a:lstStyle>
            <a:lvl1pPr marL="228646" marR="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Tree>
    <p:extLst>
      <p:ext uri="{BB962C8B-B14F-4D97-AF65-F5344CB8AC3E}">
        <p14:creationId xmlns:p14="http://schemas.microsoft.com/office/powerpoint/2010/main" val="27176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8" name="Grafik 5" descr="Folie_1-01-0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4"/>
          <p:cNvSpPr>
            <a:spLocks noGrp="1" noChangeArrowheads="1"/>
          </p:cNvSpPr>
          <p:nvPr>
            <p:ph type="ctrTitle"/>
          </p:nvPr>
        </p:nvSpPr>
        <p:spPr>
          <a:xfrm>
            <a:off x="878399" y="1573200"/>
            <a:ext cx="10864800" cy="741600"/>
          </a:xfrm>
        </p:spPr>
        <p:txBody>
          <a:bodyPr/>
          <a:lstStyle>
            <a:lvl1pPr>
              <a:tabLst>
                <a:tab pos="2038350" algn="l"/>
              </a:tabLst>
              <a:defRPr b="1"/>
            </a:lvl1pPr>
          </a:lstStyle>
          <a:p>
            <a:pPr lvl="0"/>
            <a:r>
              <a:rPr lang="de-DE" noProof="0" dirty="0"/>
              <a:t>Titelmasterformat durch Klicken bearbeiten</a:t>
            </a:r>
          </a:p>
        </p:txBody>
      </p:sp>
      <p:sp>
        <p:nvSpPr>
          <p:cNvPr id="16" name="Rectangle 37"/>
          <p:cNvSpPr>
            <a:spLocks noGrp="1" noChangeArrowheads="1"/>
          </p:cNvSpPr>
          <p:nvPr>
            <p:ph type="subTitle" idx="1" hasCustomPrompt="1"/>
          </p:nvPr>
        </p:nvSpPr>
        <p:spPr>
          <a:xfrm>
            <a:off x="878399" y="2430000"/>
            <a:ext cx="10864800" cy="1152000"/>
          </a:xfrm>
        </p:spPr>
        <p:txBody>
          <a:bodyPr/>
          <a:lstStyle>
            <a:lvl1pPr marL="0" indent="0">
              <a:buFontTx/>
              <a:buNone/>
              <a:defRPr sz="2400" baseline="0">
                <a:solidFill>
                  <a:srgbClr val="686868"/>
                </a:solidFill>
              </a:defRPr>
            </a:lvl1pPr>
          </a:lstStyle>
          <a:p>
            <a:pPr lvl="0"/>
            <a:r>
              <a:rPr lang="de-DE" noProof="0" dirty="0"/>
              <a:t>Untertitel durch Klicken hinzufügen</a:t>
            </a:r>
          </a:p>
        </p:txBody>
      </p:sp>
      <p:sp>
        <p:nvSpPr>
          <p:cNvPr id="3" name="Foliennummernplatzhalter 2"/>
          <p:cNvSpPr>
            <a:spLocks noGrp="1"/>
          </p:cNvSpPr>
          <p:nvPr>
            <p:ph type="sldNum" sz="quarter" idx="11"/>
          </p:nvPr>
        </p:nvSpPr>
        <p:spPr/>
        <p:txBody>
          <a:bodyPr/>
          <a:lstStyle/>
          <a:p>
            <a:pPr>
              <a:defRPr/>
            </a:pPr>
            <a:r>
              <a:rPr lang="de-DE" dirty="0"/>
              <a:t>DLR.de  •  Slide </a:t>
            </a:r>
            <a:fld id="{A5AC3FBE-A647-41C9-A8C3-4435ED4FC895}" type="slidenum">
              <a:rPr lang="de-DE" smtClean="0"/>
              <a:pPr>
                <a:defRPr/>
              </a:pPr>
              <a:t>‹Nr.›</a:t>
            </a:fld>
            <a:endParaRPr lang="de-DE" dirty="0"/>
          </a:p>
        </p:txBody>
      </p:sp>
      <p:sp>
        <p:nvSpPr>
          <p:cNvPr id="9" name="Rectangle 54">
            <a:extLst>
              <a:ext uri="{FF2B5EF4-FFF2-40B4-BE49-F238E27FC236}">
                <a16:creationId xmlns:a16="http://schemas.microsoft.com/office/drawing/2014/main" id="{7100CB77-FF1C-4EC4-A3E4-8758578D1A6C}"/>
              </a:ext>
            </a:extLst>
          </p:cNvPr>
          <p:cNvSpPr>
            <a:spLocks noGrp="1" noChangeArrowheads="1"/>
          </p:cNvSpPr>
          <p:nvPr>
            <p:ph type="ftr" sz="quarter" idx="3"/>
          </p:nvPr>
        </p:nvSpPr>
        <p:spPr bwMode="auto">
          <a:xfrm>
            <a:off x="461238" y="195078"/>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1100">
                <a:solidFill>
                  <a:srgbClr val="686868"/>
                </a:solidFill>
                <a:latin typeface="Arial" pitchFamily="34" charset="0"/>
                <a:cs typeface="Arial" pitchFamily="34" charset="0"/>
              </a:defRPr>
            </a:lvl1pPr>
          </a:lstStyle>
          <a:p>
            <a:pPr marL="171450" indent="-171450">
              <a:buFont typeface="Wingdings"/>
              <a:buChar char="Ø"/>
            </a:pPr>
            <a:r>
              <a:rPr lang="de-DE" dirty="0"/>
              <a:t>Master Thesis - David </a:t>
            </a:r>
            <a:r>
              <a:rPr lang="de-DE" dirty="0" err="1"/>
              <a:t>Zanger</a:t>
            </a:r>
            <a:r>
              <a:rPr lang="de-DE" dirty="0"/>
              <a:t> - </a:t>
            </a:r>
            <a:fld id="{2B33F557-7148-4740-A201-EEBF5C6EF380}" type="datetime1">
              <a:rPr lang="de-DE" smtClean="0"/>
              <a:pPr marL="171450" indent="-171450">
                <a:buFont typeface="Wingdings"/>
                <a:buChar char="Ø"/>
              </a:pPr>
              <a:t>20.06.2023</a:t>
            </a:fld>
            <a:r>
              <a:rPr lang="de-DE" dirty="0"/>
              <a:t> </a:t>
            </a:r>
          </a:p>
        </p:txBody>
      </p:sp>
    </p:spTree>
    <p:extLst>
      <p:ext uri="{BB962C8B-B14F-4D97-AF65-F5344CB8AC3E}">
        <p14:creationId xmlns:p14="http://schemas.microsoft.com/office/powerpoint/2010/main" val="701349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pPr>
              <a:defRPr/>
            </a:pPr>
            <a:r>
              <a:rPr lang="en-US" dirty="0"/>
              <a:t>DLR.de  • Slide </a:t>
            </a:r>
            <a:fld id="{A5AC3FBE-A647-41C9-A8C3-4435ED4FC895}" type="slidenum">
              <a:rPr smtClean="0"/>
              <a:pPr>
                <a:defRPr/>
              </a:pPr>
              <a:t>‹Nr.›</a:t>
            </a:fld>
            <a:endParaRPr lang="de-DE" dirty="0"/>
          </a:p>
        </p:txBody>
      </p:sp>
      <p:sp>
        <p:nvSpPr>
          <p:cNvPr id="5" name="Titel 4"/>
          <p:cNvSpPr>
            <a:spLocks noGrp="1"/>
          </p:cNvSpPr>
          <p:nvPr>
            <p:ph type="title"/>
          </p:nvPr>
        </p:nvSpPr>
        <p:spPr/>
        <p:txBody>
          <a:bodyPr/>
          <a:lstStyle/>
          <a:p>
            <a:r>
              <a:rPr lang="de-DE"/>
              <a:t>Titelmasterformat durch Klicken bearbeiten</a:t>
            </a:r>
            <a:endParaRPr lang="en-GB" dirty="0"/>
          </a:p>
        </p:txBody>
      </p:sp>
      <p:sp>
        <p:nvSpPr>
          <p:cNvPr id="11" name="Textplatzhalter 10"/>
          <p:cNvSpPr>
            <a:spLocks noGrp="1"/>
          </p:cNvSpPr>
          <p:nvPr>
            <p:ph type="body" sz="quarter" idx="12"/>
          </p:nvPr>
        </p:nvSpPr>
        <p:spPr>
          <a:xfrm>
            <a:off x="486000" y="1591200"/>
            <a:ext cx="11221200" cy="433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7" name="Rectangle 54">
            <a:extLst>
              <a:ext uri="{FF2B5EF4-FFF2-40B4-BE49-F238E27FC236}">
                <a16:creationId xmlns:a16="http://schemas.microsoft.com/office/drawing/2014/main" id="{71E957A5-85EF-486E-8140-98D60087B1DC}"/>
              </a:ext>
            </a:extLst>
          </p:cNvPr>
          <p:cNvSpPr>
            <a:spLocks noGrp="1" noChangeArrowheads="1"/>
          </p:cNvSpPr>
          <p:nvPr>
            <p:ph type="ftr" sz="quarter" idx="3"/>
          </p:nvPr>
        </p:nvSpPr>
        <p:spPr bwMode="auto">
          <a:xfrm>
            <a:off x="1007999" y="6653022"/>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1100">
                <a:solidFill>
                  <a:srgbClr val="686868"/>
                </a:solidFill>
                <a:latin typeface="+mn-lt"/>
                <a:cs typeface="Arial" pitchFamily="34" charset="0"/>
              </a:defRPr>
            </a:lvl1pPr>
          </a:lstStyle>
          <a:p>
            <a:pPr marL="171450" indent="-171450">
              <a:buFont typeface="Wingdings"/>
              <a:buChar char="Ø"/>
            </a:pPr>
            <a:r>
              <a:rPr lang="de-DE" dirty="0"/>
              <a:t>Master Thesis - David </a:t>
            </a:r>
            <a:r>
              <a:rPr lang="de-DE" dirty="0" err="1"/>
              <a:t>Zanger</a:t>
            </a:r>
            <a:r>
              <a:rPr lang="de-DE" dirty="0"/>
              <a:t> - </a:t>
            </a:r>
            <a:fld id="{2B33F557-7148-4740-A201-EEBF5C6EF380}" type="datetime1">
              <a:rPr lang="de-DE" smtClean="0"/>
              <a:pPr marL="171450" indent="-171450">
                <a:buFont typeface="Wingdings"/>
                <a:buChar char="Ø"/>
              </a:pPr>
              <a:t>20.06.2023</a:t>
            </a:fld>
            <a:r>
              <a:rPr lang="de-DE" dirty="0"/>
              <a:t> </a:t>
            </a:r>
          </a:p>
        </p:txBody>
      </p:sp>
    </p:spTree>
    <p:extLst>
      <p:ext uri="{BB962C8B-B14F-4D97-AF65-F5344CB8AC3E}">
        <p14:creationId xmlns:p14="http://schemas.microsoft.com/office/powerpoint/2010/main" val="2302749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Bi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pPr>
              <a:defRPr/>
            </a:pPr>
            <a:r>
              <a:rPr lang="en-US" dirty="0"/>
              <a:t>DLR.de  • Slide </a:t>
            </a:r>
            <a:fld id="{A5AC3FBE-A647-41C9-A8C3-4435ED4FC895}" type="slidenum">
              <a:rPr smtClean="0"/>
              <a:pPr>
                <a:defRPr/>
              </a:pPr>
              <a:t>‹Nr.›</a:t>
            </a:fld>
            <a:endParaRPr dirty="0"/>
          </a:p>
        </p:txBody>
      </p:sp>
      <p:sp>
        <p:nvSpPr>
          <p:cNvPr id="5" name="Titel 4"/>
          <p:cNvSpPr>
            <a:spLocks noGrp="1"/>
          </p:cNvSpPr>
          <p:nvPr>
            <p:ph type="title"/>
          </p:nvPr>
        </p:nvSpPr>
        <p:spPr/>
        <p:txBody>
          <a:bodyPr/>
          <a:lstStyle/>
          <a:p>
            <a:r>
              <a:rPr lang="de-DE"/>
              <a:t>Titelmasterformat durch Klicken bearbeiten</a:t>
            </a:r>
            <a:endParaRPr lang="en-GB" dirty="0"/>
          </a:p>
        </p:txBody>
      </p:sp>
      <p:sp>
        <p:nvSpPr>
          <p:cNvPr id="11" name="Textplatzhalter 10"/>
          <p:cNvSpPr>
            <a:spLocks noGrp="1"/>
          </p:cNvSpPr>
          <p:nvPr>
            <p:ph type="body" sz="quarter" idx="12"/>
          </p:nvPr>
        </p:nvSpPr>
        <p:spPr>
          <a:xfrm>
            <a:off x="486000" y="1591200"/>
            <a:ext cx="5482800" cy="433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6" name="Bildplatzhalter 5"/>
          <p:cNvSpPr>
            <a:spLocks noGrp="1"/>
          </p:cNvSpPr>
          <p:nvPr>
            <p:ph type="pic" sz="quarter" idx="13"/>
          </p:nvPr>
        </p:nvSpPr>
        <p:spPr>
          <a:xfrm>
            <a:off x="6224400" y="1591200"/>
            <a:ext cx="5482800" cy="4338000"/>
          </a:xfrm>
        </p:spPr>
        <p:txBody>
          <a:bodyPr/>
          <a:lstStyle>
            <a:lvl1pPr marL="0" indent="0">
              <a:buNone/>
              <a:defRPr/>
            </a:lvl1pPr>
          </a:lstStyle>
          <a:p>
            <a:r>
              <a:rPr lang="de-DE" noProof="0"/>
              <a:t>Bild durch Klicken auf Symbol hinzufügen</a:t>
            </a:r>
            <a:endParaRPr lang="de-DE" noProof="0" dirty="0"/>
          </a:p>
        </p:txBody>
      </p:sp>
      <p:sp>
        <p:nvSpPr>
          <p:cNvPr id="7" name="Rectangle 54">
            <a:extLst>
              <a:ext uri="{FF2B5EF4-FFF2-40B4-BE49-F238E27FC236}">
                <a16:creationId xmlns:a16="http://schemas.microsoft.com/office/drawing/2014/main" id="{02119AE3-5867-49BD-BDD4-A42DF5CD6AD8}"/>
              </a:ext>
            </a:extLst>
          </p:cNvPr>
          <p:cNvSpPr>
            <a:spLocks noGrp="1" noChangeArrowheads="1"/>
          </p:cNvSpPr>
          <p:nvPr>
            <p:ph type="ftr" sz="quarter" idx="3"/>
          </p:nvPr>
        </p:nvSpPr>
        <p:spPr bwMode="auto">
          <a:xfrm>
            <a:off x="461238" y="195078"/>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1100">
                <a:solidFill>
                  <a:srgbClr val="686868"/>
                </a:solidFill>
                <a:latin typeface="Arial" pitchFamily="34" charset="0"/>
                <a:cs typeface="Arial" pitchFamily="34" charset="0"/>
              </a:defRPr>
            </a:lvl1pPr>
          </a:lstStyle>
          <a:p>
            <a:pPr marL="171450" indent="-171450">
              <a:buFont typeface="Wingdings"/>
              <a:buChar char="Ø"/>
            </a:pPr>
            <a:r>
              <a:rPr lang="de-DE" dirty="0"/>
              <a:t>Master Thesis - David </a:t>
            </a:r>
            <a:r>
              <a:rPr lang="de-DE" dirty="0" err="1"/>
              <a:t>Zanger</a:t>
            </a:r>
            <a:r>
              <a:rPr lang="de-DE" dirty="0"/>
              <a:t> - </a:t>
            </a:r>
            <a:fld id="{2B33F557-7148-4740-A201-EEBF5C6EF380}" type="datetime1">
              <a:rPr lang="de-DE" smtClean="0"/>
              <a:pPr marL="171450" indent="-171450">
                <a:buFont typeface="Wingdings"/>
                <a:buChar char="Ø"/>
              </a:pPr>
              <a:t>20.06.2023</a:t>
            </a:fld>
            <a:r>
              <a:rPr lang="de-DE" dirty="0"/>
              <a:t> </a:t>
            </a:r>
          </a:p>
        </p:txBody>
      </p:sp>
    </p:spTree>
    <p:extLst>
      <p:ext uri="{BB962C8B-B14F-4D97-AF65-F5344CB8AC3E}">
        <p14:creationId xmlns:p14="http://schemas.microsoft.com/office/powerpoint/2010/main" val="4326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pPr>
              <a:defRPr/>
            </a:pPr>
            <a:r>
              <a:rPr lang="en-US" dirty="0"/>
              <a:t>DLR.de  • Slide </a:t>
            </a:r>
            <a:fld id="{A5AC3FBE-A647-41C9-A8C3-4435ED4FC895}" type="slidenum">
              <a:rPr smtClean="0"/>
              <a:pPr>
                <a:defRPr/>
              </a:pPr>
              <a:t>‹Nr.›</a:t>
            </a:fld>
            <a:endParaRPr dirty="0"/>
          </a:p>
        </p:txBody>
      </p:sp>
      <p:sp>
        <p:nvSpPr>
          <p:cNvPr id="5" name="Titel 4"/>
          <p:cNvSpPr>
            <a:spLocks noGrp="1"/>
          </p:cNvSpPr>
          <p:nvPr>
            <p:ph type="title"/>
          </p:nvPr>
        </p:nvSpPr>
        <p:spPr/>
        <p:txBody>
          <a:bodyPr/>
          <a:lstStyle/>
          <a:p>
            <a:r>
              <a:rPr lang="de-DE"/>
              <a:t>Titelmasterformat durch Klicken bearbeiten</a:t>
            </a:r>
            <a:endParaRPr lang="en-GB" dirty="0"/>
          </a:p>
        </p:txBody>
      </p:sp>
      <p:sp>
        <p:nvSpPr>
          <p:cNvPr id="11" name="Textplatzhalter 10"/>
          <p:cNvSpPr>
            <a:spLocks noGrp="1"/>
          </p:cNvSpPr>
          <p:nvPr>
            <p:ph type="body" sz="quarter" idx="12"/>
          </p:nvPr>
        </p:nvSpPr>
        <p:spPr>
          <a:xfrm>
            <a:off x="486000" y="1591200"/>
            <a:ext cx="5482800" cy="433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6" name="Rectangle 54">
            <a:extLst>
              <a:ext uri="{FF2B5EF4-FFF2-40B4-BE49-F238E27FC236}">
                <a16:creationId xmlns:a16="http://schemas.microsoft.com/office/drawing/2014/main" id="{8893D9E1-F349-4450-BEB5-E29B9A206EF6}"/>
              </a:ext>
            </a:extLst>
          </p:cNvPr>
          <p:cNvSpPr>
            <a:spLocks noGrp="1" noChangeArrowheads="1"/>
          </p:cNvSpPr>
          <p:nvPr>
            <p:ph type="ftr" sz="quarter" idx="3"/>
          </p:nvPr>
        </p:nvSpPr>
        <p:spPr bwMode="auto">
          <a:xfrm>
            <a:off x="461238" y="195078"/>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1100">
                <a:solidFill>
                  <a:srgbClr val="686868"/>
                </a:solidFill>
                <a:latin typeface="Arial" pitchFamily="34" charset="0"/>
                <a:cs typeface="Arial" pitchFamily="34" charset="0"/>
              </a:defRPr>
            </a:lvl1pPr>
          </a:lstStyle>
          <a:p>
            <a:pPr marL="171450" indent="-171450">
              <a:buFont typeface="Wingdings"/>
              <a:buChar char="Ø"/>
            </a:pPr>
            <a:r>
              <a:rPr lang="de-DE" dirty="0"/>
              <a:t>Master Thesis - David </a:t>
            </a:r>
            <a:r>
              <a:rPr lang="de-DE" dirty="0" err="1"/>
              <a:t>Zanger</a:t>
            </a:r>
            <a:r>
              <a:rPr lang="de-DE" dirty="0"/>
              <a:t> - </a:t>
            </a:r>
            <a:fld id="{2B33F557-7148-4740-A201-EEBF5C6EF380}" type="datetime1">
              <a:rPr lang="de-DE" smtClean="0"/>
              <a:pPr marL="171450" indent="-171450">
                <a:buFont typeface="Wingdings"/>
                <a:buChar char="Ø"/>
              </a:pPr>
              <a:t>20.06.2023</a:t>
            </a:fld>
            <a:r>
              <a:rPr lang="de-DE" dirty="0"/>
              <a:t> </a:t>
            </a:r>
          </a:p>
        </p:txBody>
      </p:sp>
    </p:spTree>
    <p:extLst>
      <p:ext uri="{BB962C8B-B14F-4D97-AF65-F5344CB8AC3E}">
        <p14:creationId xmlns:p14="http://schemas.microsoft.com/office/powerpoint/2010/main" val="281934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pPr>
              <a:defRPr/>
            </a:pPr>
            <a:r>
              <a:rPr lang="en-US" dirty="0"/>
              <a:t>DLR.de  • Slide </a:t>
            </a:r>
            <a:fld id="{A5AC3FBE-A647-41C9-A8C3-4435ED4FC895}" type="slidenum">
              <a:rPr smtClean="0"/>
              <a:pPr>
                <a:defRPr/>
              </a:pPr>
              <a:t>‹Nr.›</a:t>
            </a:fld>
            <a:endParaRPr dirty="0"/>
          </a:p>
        </p:txBody>
      </p:sp>
      <p:sp>
        <p:nvSpPr>
          <p:cNvPr id="5" name="Titel 4"/>
          <p:cNvSpPr>
            <a:spLocks noGrp="1"/>
          </p:cNvSpPr>
          <p:nvPr>
            <p:ph type="title"/>
          </p:nvPr>
        </p:nvSpPr>
        <p:spPr/>
        <p:txBody>
          <a:bodyPr/>
          <a:lstStyle/>
          <a:p>
            <a:r>
              <a:rPr lang="de-DE"/>
              <a:t>Titelmasterformat durch Klicken bearbeiten</a:t>
            </a:r>
            <a:endParaRPr lang="en-GB" dirty="0"/>
          </a:p>
        </p:txBody>
      </p:sp>
      <p:sp>
        <p:nvSpPr>
          <p:cNvPr id="11" name="Textplatzhalter 10"/>
          <p:cNvSpPr>
            <a:spLocks noGrp="1"/>
          </p:cNvSpPr>
          <p:nvPr>
            <p:ph type="body" sz="quarter" idx="12"/>
          </p:nvPr>
        </p:nvSpPr>
        <p:spPr>
          <a:xfrm>
            <a:off x="486000" y="1591200"/>
            <a:ext cx="5482800" cy="4338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Textplatzhalter 10"/>
          <p:cNvSpPr>
            <a:spLocks noGrp="1"/>
          </p:cNvSpPr>
          <p:nvPr>
            <p:ph type="body" sz="quarter" idx="13"/>
          </p:nvPr>
        </p:nvSpPr>
        <p:spPr>
          <a:xfrm>
            <a:off x="6224400" y="1591200"/>
            <a:ext cx="5482800" cy="4338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7" name="Rectangle 54">
            <a:extLst>
              <a:ext uri="{FF2B5EF4-FFF2-40B4-BE49-F238E27FC236}">
                <a16:creationId xmlns:a16="http://schemas.microsoft.com/office/drawing/2014/main" id="{0B66AB6A-E015-4E7C-B34D-485CE0DA62CF}"/>
              </a:ext>
            </a:extLst>
          </p:cNvPr>
          <p:cNvSpPr>
            <a:spLocks noGrp="1" noChangeArrowheads="1"/>
          </p:cNvSpPr>
          <p:nvPr>
            <p:ph type="ftr" sz="quarter" idx="3"/>
          </p:nvPr>
        </p:nvSpPr>
        <p:spPr bwMode="auto">
          <a:xfrm>
            <a:off x="461238" y="195078"/>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1100">
                <a:solidFill>
                  <a:srgbClr val="686868"/>
                </a:solidFill>
                <a:latin typeface="Arial" pitchFamily="34" charset="0"/>
                <a:cs typeface="Arial" pitchFamily="34" charset="0"/>
              </a:defRPr>
            </a:lvl1pPr>
          </a:lstStyle>
          <a:p>
            <a:pPr marL="171450" indent="-171450">
              <a:buFont typeface="Wingdings"/>
              <a:buChar char="Ø"/>
            </a:pPr>
            <a:r>
              <a:rPr lang="de-DE" dirty="0"/>
              <a:t>Master Thesis - David </a:t>
            </a:r>
            <a:r>
              <a:rPr lang="de-DE" dirty="0" err="1"/>
              <a:t>Zanger</a:t>
            </a:r>
            <a:r>
              <a:rPr lang="de-DE" dirty="0"/>
              <a:t> - </a:t>
            </a:r>
            <a:fld id="{2B33F557-7148-4740-A201-EEBF5C6EF380}" type="datetime1">
              <a:rPr lang="de-DE" smtClean="0"/>
              <a:pPr marL="171450" indent="-171450">
                <a:buFont typeface="Wingdings"/>
                <a:buChar char="Ø"/>
              </a:pPr>
              <a:t>20.06.2023</a:t>
            </a:fld>
            <a:r>
              <a:rPr lang="de-DE" dirty="0"/>
              <a:t> </a:t>
            </a:r>
          </a:p>
        </p:txBody>
      </p:sp>
    </p:spTree>
    <p:extLst>
      <p:ext uri="{BB962C8B-B14F-4D97-AF65-F5344CB8AC3E}">
        <p14:creationId xmlns:p14="http://schemas.microsoft.com/office/powerpoint/2010/main" val="3114550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9" name="Textplatzhalter 1"/>
          <p:cNvSpPr>
            <a:spLocks noGrp="1"/>
          </p:cNvSpPr>
          <p:nvPr>
            <p:ph type="body" idx="11"/>
          </p:nvPr>
        </p:nvSpPr>
        <p:spPr>
          <a:xfrm>
            <a:off x="485999" y="1591200"/>
            <a:ext cx="5482800" cy="334800"/>
          </a:xfrm>
        </p:spPr>
        <p:txBody>
          <a:bodyPr/>
          <a:lstStyle>
            <a:lvl1pPr marL="0" indent="0">
              <a:buFontTx/>
              <a:buNone/>
              <a:defRPr b="1"/>
            </a:lvl1pPr>
          </a:lstStyle>
          <a:p>
            <a:pPr lvl="0"/>
            <a:r>
              <a:rPr lang="de-DE" noProof="0"/>
              <a:t>Textmasterformat bearbeiten</a:t>
            </a:r>
          </a:p>
        </p:txBody>
      </p:sp>
      <p:sp>
        <p:nvSpPr>
          <p:cNvPr id="12" name="Textplatzhalter 2"/>
          <p:cNvSpPr>
            <a:spLocks noGrp="1"/>
          </p:cNvSpPr>
          <p:nvPr>
            <p:ph type="body" sz="quarter" idx="12"/>
          </p:nvPr>
        </p:nvSpPr>
        <p:spPr>
          <a:xfrm>
            <a:off x="6224399" y="1591200"/>
            <a:ext cx="5482800" cy="334800"/>
          </a:xfrm>
        </p:spPr>
        <p:txBody>
          <a:bodyPr/>
          <a:lstStyle>
            <a:lvl1pPr marL="0" indent="0">
              <a:buFontTx/>
              <a:buNone/>
              <a:defRPr b="1"/>
            </a:lvl1pPr>
          </a:lstStyle>
          <a:p>
            <a:pPr lvl="0"/>
            <a:r>
              <a:rPr lang="de-DE" noProof="0"/>
              <a:t>Textmasterformat bearbeiten</a:t>
            </a:r>
          </a:p>
        </p:txBody>
      </p:sp>
      <p:sp>
        <p:nvSpPr>
          <p:cNvPr id="2" name="Titel 1"/>
          <p:cNvSpPr>
            <a:spLocks noGrp="1"/>
          </p:cNvSpPr>
          <p:nvPr>
            <p:ph type="title"/>
          </p:nvPr>
        </p:nvSpPr>
        <p:spPr/>
        <p:txBody>
          <a:bodyPr/>
          <a:lstStyle/>
          <a:p>
            <a:r>
              <a:rPr lang="de-DE"/>
              <a:t>Titelmasterformat durch Klicken bearbeiten</a:t>
            </a:r>
            <a:endParaRPr lang="en-GB" dirty="0"/>
          </a:p>
        </p:txBody>
      </p:sp>
      <p:sp>
        <p:nvSpPr>
          <p:cNvPr id="3" name="Fußzeilenplatzhalter 2"/>
          <p:cNvSpPr>
            <a:spLocks noGrp="1"/>
          </p:cNvSpPr>
          <p:nvPr>
            <p:ph type="ftr" sz="quarter" idx="13"/>
          </p:nvPr>
        </p:nvSpPr>
        <p:spPr/>
        <p:txBody>
          <a:bodyPr/>
          <a:lstStyle/>
          <a:p>
            <a:pPr>
              <a:defRPr/>
            </a:pPr>
            <a:r>
              <a:rPr lang="de-DE" dirty="0"/>
              <a:t>&gt; Vortrag &gt; Autor  •  Dokumentname &gt; Datum</a:t>
            </a:r>
          </a:p>
        </p:txBody>
      </p:sp>
      <p:sp>
        <p:nvSpPr>
          <p:cNvPr id="4" name="Foliennummernplatzhalter 3"/>
          <p:cNvSpPr>
            <a:spLocks noGrp="1"/>
          </p:cNvSpPr>
          <p:nvPr>
            <p:ph type="sldNum" sz="quarter" idx="14"/>
          </p:nvPr>
        </p:nvSpPr>
        <p:spPr/>
        <p:txBody>
          <a:bodyPr/>
          <a:lstStyle/>
          <a:p>
            <a:pPr>
              <a:defRPr/>
            </a:pPr>
            <a:r>
              <a:rPr lang="en-US" dirty="0"/>
              <a:t>DLR.de  • Slide </a:t>
            </a:r>
            <a:fld id="{A5AC3FBE-A647-41C9-A8C3-4435ED4FC895}" type="slidenum">
              <a:rPr smtClean="0"/>
              <a:pPr>
                <a:defRPr/>
              </a:pPr>
              <a:t>‹Nr.›</a:t>
            </a:fld>
            <a:endParaRPr dirty="0"/>
          </a:p>
        </p:txBody>
      </p:sp>
      <p:sp>
        <p:nvSpPr>
          <p:cNvPr id="7" name="Textplatzhalter 6"/>
          <p:cNvSpPr>
            <a:spLocks noGrp="1"/>
          </p:cNvSpPr>
          <p:nvPr>
            <p:ph type="body" sz="quarter" idx="15"/>
          </p:nvPr>
        </p:nvSpPr>
        <p:spPr>
          <a:xfrm>
            <a:off x="486000" y="2141999"/>
            <a:ext cx="5482800" cy="37872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11" name="Textplatzhalter 6"/>
          <p:cNvSpPr>
            <a:spLocks noGrp="1"/>
          </p:cNvSpPr>
          <p:nvPr>
            <p:ph type="body" sz="quarter" idx="16"/>
          </p:nvPr>
        </p:nvSpPr>
        <p:spPr>
          <a:xfrm>
            <a:off x="6224400" y="2142000"/>
            <a:ext cx="5482800" cy="37872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Tree>
    <p:extLst>
      <p:ext uri="{BB962C8B-B14F-4D97-AF65-F5344CB8AC3E}">
        <p14:creationId xmlns:p14="http://schemas.microsoft.com/office/powerpoint/2010/main" val="312980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dirty="0"/>
          </a:p>
        </p:txBody>
      </p:sp>
      <p:sp>
        <p:nvSpPr>
          <p:cNvPr id="4" name="Foliennummernplatzhalter 3"/>
          <p:cNvSpPr>
            <a:spLocks noGrp="1"/>
          </p:cNvSpPr>
          <p:nvPr>
            <p:ph type="sldNum" sz="quarter" idx="11"/>
          </p:nvPr>
        </p:nvSpPr>
        <p:spPr/>
        <p:txBody>
          <a:bodyPr/>
          <a:lstStyle/>
          <a:p>
            <a:pPr>
              <a:defRPr/>
            </a:pPr>
            <a:r>
              <a:rPr lang="en-US" dirty="0"/>
              <a:t>DLR.de  • Slide </a:t>
            </a:r>
            <a:fld id="{A5AC3FBE-A647-41C9-A8C3-4435ED4FC895}" type="slidenum">
              <a:rPr smtClean="0"/>
              <a:pPr>
                <a:defRPr/>
              </a:pPr>
              <a:t>‹Nr.›</a:t>
            </a:fld>
            <a:endParaRPr dirty="0"/>
          </a:p>
        </p:txBody>
      </p:sp>
      <p:sp>
        <p:nvSpPr>
          <p:cNvPr id="6" name="Rectangle 54">
            <a:extLst>
              <a:ext uri="{FF2B5EF4-FFF2-40B4-BE49-F238E27FC236}">
                <a16:creationId xmlns:a16="http://schemas.microsoft.com/office/drawing/2014/main" id="{FD19FBD2-DC2F-4170-A083-A2AE4B3699CD}"/>
              </a:ext>
            </a:extLst>
          </p:cNvPr>
          <p:cNvSpPr>
            <a:spLocks noGrp="1" noChangeArrowheads="1"/>
          </p:cNvSpPr>
          <p:nvPr>
            <p:ph type="ftr" sz="quarter" idx="3"/>
          </p:nvPr>
        </p:nvSpPr>
        <p:spPr bwMode="auto">
          <a:xfrm>
            <a:off x="461238" y="195078"/>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1100">
                <a:solidFill>
                  <a:srgbClr val="686868"/>
                </a:solidFill>
                <a:latin typeface="Arial" pitchFamily="34" charset="0"/>
                <a:cs typeface="Arial" pitchFamily="34" charset="0"/>
              </a:defRPr>
            </a:lvl1pPr>
          </a:lstStyle>
          <a:p>
            <a:pPr marL="171450" indent="-171450">
              <a:buFont typeface="Wingdings"/>
              <a:buChar char="Ø"/>
            </a:pPr>
            <a:r>
              <a:rPr lang="de-DE" dirty="0"/>
              <a:t>Master Thesis - David </a:t>
            </a:r>
            <a:r>
              <a:rPr lang="de-DE" dirty="0" err="1"/>
              <a:t>Zanger</a:t>
            </a:r>
            <a:r>
              <a:rPr lang="de-DE" dirty="0"/>
              <a:t> - </a:t>
            </a:r>
            <a:fld id="{2B33F557-7148-4740-A201-EEBF5C6EF380}" type="datetime1">
              <a:rPr lang="de-DE" smtClean="0"/>
              <a:pPr marL="171450" indent="-171450">
                <a:buFont typeface="Wingdings"/>
                <a:buChar char="Ø"/>
              </a:pPr>
              <a:t>20.06.2023</a:t>
            </a:fld>
            <a:r>
              <a:rPr lang="de-DE" dirty="0"/>
              <a:t> </a:t>
            </a:r>
          </a:p>
        </p:txBody>
      </p:sp>
    </p:spTree>
    <p:extLst>
      <p:ext uri="{BB962C8B-B14F-4D97-AF65-F5344CB8AC3E}">
        <p14:creationId xmlns:p14="http://schemas.microsoft.com/office/powerpoint/2010/main" val="329962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chnittstitel gelb">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A29A4717-2733-B1CC-C548-EE7EB957DA29}"/>
              </a:ext>
            </a:extLst>
          </p:cNvPr>
          <p:cNvSpPr>
            <a:spLocks noGrp="1"/>
          </p:cNvSpPr>
          <p:nvPr>
            <p:ph type="pic" sz="quarter" idx="11"/>
          </p:nvPr>
        </p:nvSpPr>
        <p:spPr>
          <a:xfrm>
            <a:off x="287413" y="0"/>
            <a:ext cx="11907762" cy="6859588"/>
          </a:xfrm>
          <a:solidFill>
            <a:schemeClr val="accent6">
              <a:lumMod val="40000"/>
              <a:lumOff val="60000"/>
            </a:schemeClr>
          </a:solidFill>
        </p:spPr>
        <p:txBody>
          <a:bodyPr/>
          <a:lstStyle/>
          <a:p>
            <a:endParaRPr lang="de-DE"/>
          </a:p>
        </p:txBody>
      </p:sp>
      <p:sp>
        <p:nvSpPr>
          <p:cNvPr id="11" name="Rechteck 10">
            <a:extLst>
              <a:ext uri="{FF2B5EF4-FFF2-40B4-BE49-F238E27FC236}">
                <a16:creationId xmlns:a16="http://schemas.microsoft.com/office/drawing/2014/main" id="{6CCAB873-861B-47E3-BAE9-07181DA521FB}"/>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7" name="Foliennummernplatzhalter 6">
            <a:extLst>
              <a:ext uri="{FF2B5EF4-FFF2-40B4-BE49-F238E27FC236}">
                <a16:creationId xmlns:a16="http://schemas.microsoft.com/office/drawing/2014/main" id="{2E04937E-4444-4817-AF16-D7E7EA0FEAF6}"/>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‹Nr.›</a:t>
            </a:fld>
            <a:endParaRPr lang="de-DE">
              <a:solidFill>
                <a:srgbClr val="FFFFFF"/>
              </a:solidFill>
            </a:endParaRPr>
          </a:p>
        </p:txBody>
      </p:sp>
      <p:sp>
        <p:nvSpPr>
          <p:cNvPr id="13" name="Titel 12">
            <a:extLst>
              <a:ext uri="{FF2B5EF4-FFF2-40B4-BE49-F238E27FC236}">
                <a16:creationId xmlns:a16="http://schemas.microsoft.com/office/drawing/2014/main" id="{A0C9CC46-BAE5-4171-9813-A78515AF72F6}"/>
              </a:ext>
            </a:extLst>
          </p:cNvPr>
          <p:cNvSpPr>
            <a:spLocks noGrp="1"/>
          </p:cNvSpPr>
          <p:nvPr>
            <p:ph type="title" hasCustomPrompt="1"/>
          </p:nvPr>
        </p:nvSpPr>
        <p:spPr>
          <a:xfrm>
            <a:off x="288074" y="5102769"/>
            <a:ext cx="10696607" cy="1141702"/>
          </a:xfrm>
          <a:solidFill>
            <a:srgbClr val="BE9600">
              <a:alpha val="80000"/>
            </a:srgbClr>
          </a:solidFill>
        </p:spPr>
        <p:txBody>
          <a:bodyPr lIns="396000" tIns="0" rIns="72000" bIns="0" anchor="ctr">
            <a:normAutofit/>
          </a:bodyPr>
          <a:lstStyle>
            <a:lvl1pPr>
              <a:defRPr sz="4801" cap="all" baseline="0">
                <a:solidFill>
                  <a:schemeClr val="bg1"/>
                </a:solidFill>
              </a:defRPr>
            </a:lvl1pPr>
          </a:lstStyle>
          <a:p>
            <a:r>
              <a:rPr lang="de-DE" dirty="0"/>
              <a:t>TITEL</a:t>
            </a:r>
          </a:p>
        </p:txBody>
      </p:sp>
      <p:sp>
        <p:nvSpPr>
          <p:cNvPr id="8" name="Textplatzhalter 9">
            <a:extLst>
              <a:ext uri="{FF2B5EF4-FFF2-40B4-BE49-F238E27FC236}">
                <a16:creationId xmlns:a16="http://schemas.microsoft.com/office/drawing/2014/main" id="{E24BD797-BDE4-4F8B-BD63-88445F3046DB}"/>
              </a:ext>
            </a:extLst>
          </p:cNvPr>
          <p:cNvSpPr>
            <a:spLocks noGrp="1"/>
          </p:cNvSpPr>
          <p:nvPr>
            <p:ph type="body" sz="quarter" idx="13"/>
          </p:nvPr>
        </p:nvSpPr>
        <p:spPr>
          <a:xfrm>
            <a:off x="10986460" y="302470"/>
            <a:ext cx="943446" cy="781381"/>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Tree>
    <p:extLst>
      <p:ext uri="{BB962C8B-B14F-4D97-AF65-F5344CB8AC3E}">
        <p14:creationId xmlns:p14="http://schemas.microsoft.com/office/powerpoint/2010/main" val="4137293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pPr>
              <a:defRPr/>
            </a:pPr>
            <a:r>
              <a:rPr lang="en-US" dirty="0"/>
              <a:t>DLR.de  • Slide </a:t>
            </a:r>
            <a:fld id="{A5AC3FBE-A647-41C9-A8C3-4435ED4FC895}" type="slidenum">
              <a:rPr smtClean="0"/>
              <a:pPr>
                <a:defRPr/>
              </a:pPr>
              <a:t>‹Nr.›</a:t>
            </a:fld>
            <a:endParaRPr dirty="0"/>
          </a:p>
        </p:txBody>
      </p:sp>
      <p:sp>
        <p:nvSpPr>
          <p:cNvPr id="5" name="Rectangle 54">
            <a:extLst>
              <a:ext uri="{FF2B5EF4-FFF2-40B4-BE49-F238E27FC236}">
                <a16:creationId xmlns:a16="http://schemas.microsoft.com/office/drawing/2014/main" id="{6F2AF6A0-9FA2-44A7-B2B0-A9E435C8205A}"/>
              </a:ext>
            </a:extLst>
          </p:cNvPr>
          <p:cNvSpPr>
            <a:spLocks noGrp="1" noChangeArrowheads="1"/>
          </p:cNvSpPr>
          <p:nvPr>
            <p:ph type="ftr" sz="quarter" idx="3"/>
          </p:nvPr>
        </p:nvSpPr>
        <p:spPr bwMode="auto">
          <a:xfrm>
            <a:off x="461238" y="195078"/>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1100">
                <a:solidFill>
                  <a:srgbClr val="686868"/>
                </a:solidFill>
                <a:latin typeface="Arial" pitchFamily="34" charset="0"/>
                <a:cs typeface="Arial" pitchFamily="34" charset="0"/>
              </a:defRPr>
            </a:lvl1pPr>
          </a:lstStyle>
          <a:p>
            <a:pPr marL="171450" indent="-171450">
              <a:buFont typeface="Wingdings"/>
              <a:buChar char="Ø"/>
            </a:pPr>
            <a:r>
              <a:rPr lang="de-DE" dirty="0"/>
              <a:t>Master Thesis - David </a:t>
            </a:r>
            <a:r>
              <a:rPr lang="de-DE" dirty="0" err="1"/>
              <a:t>Zanger</a:t>
            </a:r>
            <a:r>
              <a:rPr lang="de-DE" dirty="0"/>
              <a:t> - </a:t>
            </a:r>
            <a:fld id="{2B33F557-7148-4740-A201-EEBF5C6EF380}" type="datetime1">
              <a:rPr lang="de-DE" smtClean="0"/>
              <a:pPr marL="171450" indent="-171450">
                <a:buFont typeface="Wingdings"/>
                <a:buChar char="Ø"/>
              </a:pPr>
              <a:t>20.06.2023</a:t>
            </a:fld>
            <a:r>
              <a:rPr lang="de-DE" dirty="0"/>
              <a:t> </a:t>
            </a:r>
          </a:p>
        </p:txBody>
      </p:sp>
    </p:spTree>
    <p:extLst>
      <p:ext uri="{BB962C8B-B14F-4D97-AF65-F5344CB8AC3E}">
        <p14:creationId xmlns:p14="http://schemas.microsoft.com/office/powerpoint/2010/main" val="3307210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pPr>
              <a:defRPr/>
            </a:pPr>
            <a:r>
              <a:rPr lang="en-US" dirty="0"/>
              <a:t>DLR.de  • Slide </a:t>
            </a:r>
            <a:fld id="{A5AC3FBE-A647-41C9-A8C3-4435ED4FC895}" type="slidenum">
              <a:rPr smtClean="0"/>
              <a:pPr>
                <a:defRPr/>
              </a:pPr>
              <a:t>‹Nr.›</a:t>
            </a:fld>
            <a:endParaRPr dirty="0"/>
          </a:p>
        </p:txBody>
      </p:sp>
      <p:sp>
        <p:nvSpPr>
          <p:cNvPr id="5" name="Rectangle 54">
            <a:extLst>
              <a:ext uri="{FF2B5EF4-FFF2-40B4-BE49-F238E27FC236}">
                <a16:creationId xmlns:a16="http://schemas.microsoft.com/office/drawing/2014/main" id="{42016D01-9EB0-4DEC-A5AE-509841793641}"/>
              </a:ext>
            </a:extLst>
          </p:cNvPr>
          <p:cNvSpPr>
            <a:spLocks noGrp="1" noChangeArrowheads="1"/>
          </p:cNvSpPr>
          <p:nvPr>
            <p:ph type="ftr" sz="quarter" idx="3"/>
          </p:nvPr>
        </p:nvSpPr>
        <p:spPr bwMode="auto">
          <a:xfrm>
            <a:off x="461238" y="195078"/>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1100">
                <a:solidFill>
                  <a:srgbClr val="686868"/>
                </a:solidFill>
                <a:latin typeface="Arial" pitchFamily="34" charset="0"/>
                <a:cs typeface="Arial" pitchFamily="34" charset="0"/>
              </a:defRPr>
            </a:lvl1pPr>
          </a:lstStyle>
          <a:p>
            <a:pPr marL="171450" indent="-171450">
              <a:buFont typeface="Wingdings"/>
              <a:buChar char="Ø"/>
            </a:pPr>
            <a:r>
              <a:rPr lang="de-DE" dirty="0"/>
              <a:t>Master Thesis - David </a:t>
            </a:r>
            <a:r>
              <a:rPr lang="de-DE" dirty="0" err="1"/>
              <a:t>Zanger</a:t>
            </a:r>
            <a:r>
              <a:rPr lang="de-DE" dirty="0"/>
              <a:t> - </a:t>
            </a:r>
            <a:fld id="{2B33F557-7148-4740-A201-EEBF5C6EF380}" type="datetime1">
              <a:rPr lang="de-DE" smtClean="0"/>
              <a:pPr marL="171450" indent="-171450">
                <a:buFont typeface="Wingdings"/>
                <a:buChar char="Ø"/>
              </a:pPr>
              <a:t>20.06.2023</a:t>
            </a:fld>
            <a:r>
              <a:rPr lang="de-DE" dirty="0"/>
              <a:t> </a:t>
            </a:r>
          </a:p>
        </p:txBody>
      </p:sp>
    </p:spTree>
    <p:extLst>
      <p:ext uri="{BB962C8B-B14F-4D97-AF65-F5344CB8AC3E}">
        <p14:creationId xmlns:p14="http://schemas.microsoft.com/office/powerpoint/2010/main" val="386011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halt 1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1629152"/>
            <a:ext cx="10804162" cy="4896984"/>
          </a:xfrm>
        </p:spPr>
        <p:txBody>
          <a:bodyPr/>
          <a:lstStyle>
            <a:lvl1pPr marL="228646" indent="-228646">
              <a:buFont typeface="Arial" panose="020B0604020202020204" pitchFamily="34" charset="0"/>
              <a:buChar char="•"/>
              <a:defRPr/>
            </a:lvl1pPr>
            <a:lvl2pPr marL="685937" indent="-228646">
              <a:buFont typeface="Arial" panose="020B0604020202020204" pitchFamily="34" charset="0"/>
              <a:buChar char="•"/>
              <a:defRPr/>
            </a:lvl2pPr>
            <a:lvl3pPr marL="1143229" indent="-228646">
              <a:buFont typeface="Arial" panose="020B0604020202020204" pitchFamily="34" charset="0"/>
              <a:buChar char="•"/>
              <a:defRPr/>
            </a:lvl3pPr>
            <a:lvl4pPr marL="1600520" indent="-228646">
              <a:buFont typeface="Arial" panose="020B0604020202020204" pitchFamily="34" charset="0"/>
              <a:buChar char="•"/>
              <a:defRPr/>
            </a:lvl4pPr>
            <a:lvl5pPr marL="2057811" indent="-228646">
              <a:buFont typeface="Arial" panose="020B0604020202020204" pitchFamily="34" charset="0"/>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‹Nr.›</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Tree>
    <p:extLst>
      <p:ext uri="{BB962C8B-B14F-4D97-AF65-F5344CB8AC3E}">
        <p14:creationId xmlns:p14="http://schemas.microsoft.com/office/powerpoint/2010/main" val="3023982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2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2096111"/>
            <a:ext cx="10804162" cy="44300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‹Nr.›</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506" y="1488132"/>
            <a:ext cx="3482945" cy="439926"/>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Tree>
    <p:extLst>
      <p:ext uri="{BB962C8B-B14F-4D97-AF65-F5344CB8AC3E}">
        <p14:creationId xmlns:p14="http://schemas.microsoft.com/office/powerpoint/2010/main" val="381708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3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6" y="2096111"/>
            <a:ext cx="5402081" cy="1851162"/>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‹Nr.›</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506" y="1488132"/>
            <a:ext cx="3482945" cy="439926"/>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1" name="Inhaltsplatzhalter 2">
            <a:extLst>
              <a:ext uri="{FF2B5EF4-FFF2-40B4-BE49-F238E27FC236}">
                <a16:creationId xmlns:a16="http://schemas.microsoft.com/office/drawing/2014/main" id="{68187CB7-2C33-1C03-52A8-8996E6753E49}"/>
              </a:ext>
            </a:extLst>
          </p:cNvPr>
          <p:cNvSpPr>
            <a:spLocks noGrp="1"/>
          </p:cNvSpPr>
          <p:nvPr>
            <p:ph idx="18"/>
          </p:nvPr>
        </p:nvSpPr>
        <p:spPr>
          <a:xfrm>
            <a:off x="695507" y="4674975"/>
            <a:ext cx="5402081" cy="18511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23">
            <a:extLst>
              <a:ext uri="{FF2B5EF4-FFF2-40B4-BE49-F238E27FC236}">
                <a16:creationId xmlns:a16="http://schemas.microsoft.com/office/drawing/2014/main" id="{756228A2-CAF9-B1A1-1C97-DA91AB6BED65}"/>
              </a:ext>
            </a:extLst>
          </p:cNvPr>
          <p:cNvSpPr>
            <a:spLocks noGrp="1"/>
          </p:cNvSpPr>
          <p:nvPr>
            <p:ph type="body" sz="quarter" idx="19"/>
          </p:nvPr>
        </p:nvSpPr>
        <p:spPr>
          <a:xfrm>
            <a:off x="695506" y="4066996"/>
            <a:ext cx="3482945" cy="439926"/>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3" name="Bildplatzhalter 4">
            <a:extLst>
              <a:ext uri="{FF2B5EF4-FFF2-40B4-BE49-F238E27FC236}">
                <a16:creationId xmlns:a16="http://schemas.microsoft.com/office/drawing/2014/main" id="{CA1CEBC5-E31D-F865-99F9-F5B2C3A4B1C3}"/>
              </a:ext>
            </a:extLst>
          </p:cNvPr>
          <p:cNvSpPr>
            <a:spLocks noGrp="1"/>
          </p:cNvSpPr>
          <p:nvPr>
            <p:ph type="pic" sz="quarter" idx="20"/>
          </p:nvPr>
        </p:nvSpPr>
        <p:spPr>
          <a:xfrm>
            <a:off x="6342126" y="1488133"/>
            <a:ext cx="5157543" cy="5038003"/>
          </a:xfrm>
        </p:spPr>
        <p:txBody>
          <a:bodyPr/>
          <a:lstStyle/>
          <a:p>
            <a:endParaRPr lang="de-DE"/>
          </a:p>
        </p:txBody>
      </p:sp>
    </p:spTree>
    <p:extLst>
      <p:ext uri="{BB962C8B-B14F-4D97-AF65-F5344CB8AC3E}">
        <p14:creationId xmlns:p14="http://schemas.microsoft.com/office/powerpoint/2010/main" val="169455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4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1629153"/>
            <a:ext cx="10804162" cy="337978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‹Nr.›</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1" name="Textplatzhalter 20">
            <a:extLst>
              <a:ext uri="{FF2B5EF4-FFF2-40B4-BE49-F238E27FC236}">
                <a16:creationId xmlns:a16="http://schemas.microsoft.com/office/drawing/2014/main" id="{59E7F815-FED3-4D8F-9D9B-35CCAF3B263B}"/>
              </a:ext>
            </a:extLst>
          </p:cNvPr>
          <p:cNvSpPr>
            <a:spLocks noGrp="1"/>
          </p:cNvSpPr>
          <p:nvPr>
            <p:ph type="body" sz="quarter" idx="16"/>
          </p:nvPr>
        </p:nvSpPr>
        <p:spPr>
          <a:xfrm>
            <a:off x="288074" y="5246983"/>
            <a:ext cx="11211595" cy="1279153"/>
          </a:xfrm>
          <a:solidFill>
            <a:srgbClr val="BE9600"/>
          </a:solidFill>
        </p:spPr>
        <p:txBody>
          <a:bodyPr tIns="144000"/>
          <a:lstStyle>
            <a:lvl1pPr marL="539858" indent="-231821" defTabSz="539858">
              <a:lnSpc>
                <a:spcPct val="100000"/>
              </a:lnSpc>
              <a:spcBef>
                <a:spcPts val="0"/>
              </a:spcBef>
              <a:defRPr sz="2000">
                <a:solidFill>
                  <a:schemeClr val="bg1"/>
                </a:solidFill>
              </a:defRPr>
            </a:lvl1pPr>
            <a:lvl2pPr marL="539858" indent="-231821" defTabSz="539858">
              <a:lnSpc>
                <a:spcPct val="100000"/>
              </a:lnSpc>
              <a:spcBef>
                <a:spcPts val="0"/>
              </a:spcBef>
              <a:defRPr sz="1800">
                <a:solidFill>
                  <a:schemeClr val="bg1"/>
                </a:solidFill>
              </a:defRPr>
            </a:lvl2pPr>
            <a:lvl3pPr marL="539858" indent="-231821" defTabSz="539858">
              <a:lnSpc>
                <a:spcPct val="100000"/>
              </a:lnSpc>
              <a:spcBef>
                <a:spcPts val="0"/>
              </a:spcBef>
              <a:defRPr sz="1600">
                <a:solidFill>
                  <a:schemeClr val="bg1"/>
                </a:solidFill>
              </a:defRPr>
            </a:lvl3pPr>
            <a:lvl4pPr marL="539858" indent="-231821" defTabSz="539858">
              <a:defRPr/>
            </a:lvl4pPr>
            <a:lvl5pPr marL="539858" indent="-231821" defTabSz="539858">
              <a:defRPr/>
            </a:lvl5pPr>
          </a:lstStyle>
          <a:p>
            <a:pPr lvl="0"/>
            <a:r>
              <a:rPr lang="de-DE" dirty="0"/>
              <a:t>Mastertextformat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3351265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5 gelb">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1B6BF6A4-FC91-4167-8F07-41431B226865}"/>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4C7D4156-B9EE-48B3-B002-FF1BD1B4E91C}"/>
              </a:ext>
            </a:extLst>
          </p:cNvPr>
          <p:cNvSpPr>
            <a:spLocks noGrp="1"/>
          </p:cNvSpPr>
          <p:nvPr>
            <p:ph type="title"/>
          </p:nvPr>
        </p:nvSpPr>
        <p:spPr>
          <a:xfrm>
            <a:off x="695506" y="333452"/>
            <a:ext cx="10057418" cy="986628"/>
          </a:xfrm>
        </p:spPr>
        <p:txBody>
          <a:bodyPr/>
          <a:lstStyle/>
          <a:p>
            <a:r>
              <a:rPr lang="de-DE" dirty="0"/>
              <a:t>Mastertitelformat bearbeiten</a:t>
            </a:r>
          </a:p>
        </p:txBody>
      </p:sp>
      <p:sp>
        <p:nvSpPr>
          <p:cNvPr id="3" name="Textplatzhalter 2">
            <a:extLst>
              <a:ext uri="{FF2B5EF4-FFF2-40B4-BE49-F238E27FC236}">
                <a16:creationId xmlns:a16="http://schemas.microsoft.com/office/drawing/2014/main" id="{9B605818-BCB5-4851-918D-4380EE7BB996}"/>
              </a:ext>
            </a:extLst>
          </p:cNvPr>
          <p:cNvSpPr>
            <a:spLocks noGrp="1"/>
          </p:cNvSpPr>
          <p:nvPr>
            <p:ph type="body" idx="1"/>
          </p:nvPr>
        </p:nvSpPr>
        <p:spPr>
          <a:xfrm>
            <a:off x="695507"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0" name="Foliennummernplatzhalter 9">
            <a:extLst>
              <a:ext uri="{FF2B5EF4-FFF2-40B4-BE49-F238E27FC236}">
                <a16:creationId xmlns:a16="http://schemas.microsoft.com/office/drawing/2014/main" id="{8BAA6193-522B-4DE7-B07C-2474178A85A4}"/>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‹Nr.›</a:t>
            </a:fld>
            <a:endParaRPr lang="de-DE">
              <a:solidFill>
                <a:srgbClr val="FFFFFF"/>
              </a:solidFill>
            </a:endParaRPr>
          </a:p>
        </p:txBody>
      </p:sp>
      <p:sp>
        <p:nvSpPr>
          <p:cNvPr id="13" name="Textplatzhalter 2">
            <a:extLst>
              <a:ext uri="{FF2B5EF4-FFF2-40B4-BE49-F238E27FC236}">
                <a16:creationId xmlns:a16="http://schemas.microsoft.com/office/drawing/2014/main" id="{235C822F-CC3C-4AC6-8713-E8BC4920D334}"/>
              </a:ext>
            </a:extLst>
          </p:cNvPr>
          <p:cNvSpPr>
            <a:spLocks noGrp="1"/>
          </p:cNvSpPr>
          <p:nvPr>
            <p:ph type="body" idx="11"/>
          </p:nvPr>
        </p:nvSpPr>
        <p:spPr>
          <a:xfrm>
            <a:off x="8016723"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4" name="Textplatzhalter 2">
            <a:extLst>
              <a:ext uri="{FF2B5EF4-FFF2-40B4-BE49-F238E27FC236}">
                <a16:creationId xmlns:a16="http://schemas.microsoft.com/office/drawing/2014/main" id="{A8A8ACBD-7378-4E9B-B8F5-8AA7E85F464C}"/>
              </a:ext>
            </a:extLst>
          </p:cNvPr>
          <p:cNvSpPr>
            <a:spLocks noGrp="1"/>
          </p:cNvSpPr>
          <p:nvPr>
            <p:ph type="body" idx="12"/>
          </p:nvPr>
        </p:nvSpPr>
        <p:spPr>
          <a:xfrm>
            <a:off x="4356115"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6" name="Bildplatzhalter 15">
            <a:extLst>
              <a:ext uri="{FF2B5EF4-FFF2-40B4-BE49-F238E27FC236}">
                <a16:creationId xmlns:a16="http://schemas.microsoft.com/office/drawing/2014/main" id="{213B05B4-8F80-42F2-99E5-82EFE1078CFB}"/>
              </a:ext>
            </a:extLst>
          </p:cNvPr>
          <p:cNvSpPr>
            <a:spLocks noGrp="1"/>
          </p:cNvSpPr>
          <p:nvPr>
            <p:ph type="pic" sz="quarter" idx="13"/>
          </p:nvPr>
        </p:nvSpPr>
        <p:spPr>
          <a:xfrm>
            <a:off x="695507" y="3042288"/>
            <a:ext cx="3482945" cy="1915872"/>
          </a:xfrm>
        </p:spPr>
        <p:txBody>
          <a:bodyPr>
            <a:normAutofit/>
          </a:bodyPr>
          <a:lstStyle>
            <a:lvl1pPr>
              <a:defRPr sz="1600"/>
            </a:lvl1pPr>
          </a:lstStyle>
          <a:p>
            <a:endParaRPr lang="de-DE" dirty="0"/>
          </a:p>
        </p:txBody>
      </p:sp>
      <p:sp>
        <p:nvSpPr>
          <p:cNvPr id="17" name="Bildplatzhalter 15">
            <a:extLst>
              <a:ext uri="{FF2B5EF4-FFF2-40B4-BE49-F238E27FC236}">
                <a16:creationId xmlns:a16="http://schemas.microsoft.com/office/drawing/2014/main" id="{0DDDB17B-0986-46FF-939D-242CCFD35E6B}"/>
              </a:ext>
            </a:extLst>
          </p:cNvPr>
          <p:cNvSpPr>
            <a:spLocks noGrp="1"/>
          </p:cNvSpPr>
          <p:nvPr>
            <p:ph type="pic" sz="quarter" idx="14"/>
          </p:nvPr>
        </p:nvSpPr>
        <p:spPr>
          <a:xfrm>
            <a:off x="4356115" y="3042288"/>
            <a:ext cx="3482945" cy="1915872"/>
          </a:xfrm>
        </p:spPr>
        <p:txBody>
          <a:bodyPr>
            <a:normAutofit/>
          </a:bodyPr>
          <a:lstStyle>
            <a:lvl1pPr>
              <a:defRPr sz="1600"/>
            </a:lvl1pPr>
          </a:lstStyle>
          <a:p>
            <a:endParaRPr lang="de-DE" dirty="0"/>
          </a:p>
        </p:txBody>
      </p:sp>
      <p:sp>
        <p:nvSpPr>
          <p:cNvPr id="18" name="Bildplatzhalter 15">
            <a:extLst>
              <a:ext uri="{FF2B5EF4-FFF2-40B4-BE49-F238E27FC236}">
                <a16:creationId xmlns:a16="http://schemas.microsoft.com/office/drawing/2014/main" id="{D46DB007-86EC-4631-9973-7E69665C0669}"/>
              </a:ext>
            </a:extLst>
          </p:cNvPr>
          <p:cNvSpPr>
            <a:spLocks noGrp="1"/>
          </p:cNvSpPr>
          <p:nvPr>
            <p:ph type="pic" sz="quarter" idx="15"/>
          </p:nvPr>
        </p:nvSpPr>
        <p:spPr>
          <a:xfrm>
            <a:off x="8016724" y="3042288"/>
            <a:ext cx="3482945" cy="1915872"/>
          </a:xfrm>
        </p:spPr>
        <p:txBody>
          <a:bodyPr>
            <a:normAutofit/>
          </a:bodyPr>
          <a:lstStyle>
            <a:lvl1pPr>
              <a:defRPr sz="1600"/>
            </a:lvl1pPr>
          </a:lstStyle>
          <a:p>
            <a:endParaRPr lang="de-DE" dirty="0"/>
          </a:p>
        </p:txBody>
      </p:sp>
      <p:sp>
        <p:nvSpPr>
          <p:cNvPr id="24" name="Textplatzhalter 23">
            <a:extLst>
              <a:ext uri="{FF2B5EF4-FFF2-40B4-BE49-F238E27FC236}">
                <a16:creationId xmlns:a16="http://schemas.microsoft.com/office/drawing/2014/main" id="{C2C85D4D-1A11-4D5D-986E-8754B4B26DED}"/>
              </a:ext>
            </a:extLst>
          </p:cNvPr>
          <p:cNvSpPr>
            <a:spLocks noGrp="1"/>
          </p:cNvSpPr>
          <p:nvPr>
            <p:ph type="body" sz="quarter" idx="17"/>
          </p:nvPr>
        </p:nvSpPr>
        <p:spPr>
          <a:xfrm>
            <a:off x="695506" y="1488132"/>
            <a:ext cx="3482945" cy="439926"/>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pic>
        <p:nvPicPr>
          <p:cNvPr id="26" name="Grafik 25">
            <a:extLst>
              <a:ext uri="{FF2B5EF4-FFF2-40B4-BE49-F238E27FC236}">
                <a16:creationId xmlns:a16="http://schemas.microsoft.com/office/drawing/2014/main" id="{4570C8F3-09F4-4F6C-BDF3-B1F82DC969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5" name="Textplatzhalter 20">
            <a:extLst>
              <a:ext uri="{FF2B5EF4-FFF2-40B4-BE49-F238E27FC236}">
                <a16:creationId xmlns:a16="http://schemas.microsoft.com/office/drawing/2014/main" id="{9D0FAF78-2A5F-4E8E-B1EE-D7C42554953B}"/>
              </a:ext>
            </a:extLst>
          </p:cNvPr>
          <p:cNvSpPr>
            <a:spLocks noGrp="1"/>
          </p:cNvSpPr>
          <p:nvPr>
            <p:ph type="body" sz="quarter" idx="16"/>
          </p:nvPr>
        </p:nvSpPr>
        <p:spPr>
          <a:xfrm>
            <a:off x="288074" y="5246983"/>
            <a:ext cx="11211595" cy="1279153"/>
          </a:xfrm>
          <a:solidFill>
            <a:srgbClr val="BE9600"/>
          </a:solidFill>
        </p:spPr>
        <p:txBody>
          <a:bodyPr tIns="144000"/>
          <a:lstStyle>
            <a:lvl1pPr marL="539858" indent="-231821" defTabSz="539858">
              <a:lnSpc>
                <a:spcPct val="100000"/>
              </a:lnSpc>
              <a:spcBef>
                <a:spcPts val="0"/>
              </a:spcBef>
              <a:defRPr sz="2000">
                <a:solidFill>
                  <a:schemeClr val="bg1"/>
                </a:solidFill>
              </a:defRPr>
            </a:lvl1pPr>
            <a:lvl2pPr marL="539858" indent="-231821" defTabSz="539858">
              <a:lnSpc>
                <a:spcPct val="100000"/>
              </a:lnSpc>
              <a:spcBef>
                <a:spcPts val="0"/>
              </a:spcBef>
              <a:defRPr sz="1800">
                <a:solidFill>
                  <a:schemeClr val="bg1"/>
                </a:solidFill>
              </a:defRPr>
            </a:lvl2pPr>
            <a:lvl3pPr marL="539858" indent="-231821" defTabSz="539858">
              <a:lnSpc>
                <a:spcPct val="100000"/>
              </a:lnSpc>
              <a:spcBef>
                <a:spcPts val="0"/>
              </a:spcBef>
              <a:defRPr sz="1600">
                <a:solidFill>
                  <a:schemeClr val="bg1"/>
                </a:solidFill>
              </a:defRPr>
            </a:lvl3pPr>
            <a:lvl4pPr marL="539858" indent="-231821" defTabSz="539858">
              <a:defRPr/>
            </a:lvl4pPr>
            <a:lvl5pPr marL="539858" indent="-231821" defTabSz="539858">
              <a:defRPr/>
            </a:lvl5pPr>
          </a:lstStyle>
          <a:p>
            <a:pPr lvl="0"/>
            <a:r>
              <a:rPr lang="de-DE" dirty="0"/>
              <a:t>Mastertextformat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338696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elle gelb">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7"/>
            <a:ext cx="12195176" cy="68619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el 1">
            <a:extLst>
              <a:ext uri="{FF2B5EF4-FFF2-40B4-BE49-F238E27FC236}">
                <a16:creationId xmlns:a16="http://schemas.microsoft.com/office/drawing/2014/main" id="{9C9C186D-B875-45B9-9C0A-1830A52B4ADF}"/>
              </a:ext>
            </a:extLst>
          </p:cNvPr>
          <p:cNvSpPr>
            <a:spLocks noGrp="1"/>
          </p:cNvSpPr>
          <p:nvPr>
            <p:ph type="title"/>
          </p:nvPr>
        </p:nvSpPr>
        <p:spPr/>
        <p:txBody>
          <a:bodyPr/>
          <a:lstStyle>
            <a:lvl1pPr>
              <a:defRPr>
                <a:solidFill>
                  <a:schemeClr val="bg1"/>
                </a:solidFill>
              </a:defRPr>
            </a:lvl1pPr>
          </a:lstStyle>
          <a:p>
            <a:r>
              <a:rPr lang="de-DE" dirty="0"/>
              <a:t>Mastertitelformat bearbeiten</a:t>
            </a: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‹Nr.›</a:t>
            </a:fld>
            <a:endParaRPr lang="de-DE" dirty="0">
              <a:solidFill>
                <a:srgbClr val="FFFFFF"/>
              </a:solidFill>
            </a:endParaRPr>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4681" y="301201"/>
            <a:ext cx="944125" cy="779723"/>
          </a:xfrm>
          <a:prstGeom prst="rect">
            <a:avLst/>
          </a:prstGeom>
        </p:spPr>
      </p:pic>
      <p:sp>
        <p:nvSpPr>
          <p:cNvPr id="5" name="Tabellenplatzhalter 4">
            <a:extLst>
              <a:ext uri="{FF2B5EF4-FFF2-40B4-BE49-F238E27FC236}">
                <a16:creationId xmlns:a16="http://schemas.microsoft.com/office/drawing/2014/main" id="{FA8D24D7-34CD-4ED1-8141-89BC9C1FC26A}"/>
              </a:ext>
            </a:extLst>
          </p:cNvPr>
          <p:cNvSpPr>
            <a:spLocks noGrp="1"/>
          </p:cNvSpPr>
          <p:nvPr>
            <p:ph type="tbl" sz="quarter" idx="11"/>
          </p:nvPr>
        </p:nvSpPr>
        <p:spPr>
          <a:xfrm>
            <a:off x="695506" y="1629153"/>
            <a:ext cx="10804163" cy="4896984"/>
          </a:xfrm>
        </p:spPr>
        <p:txBody>
          <a:bodyPr/>
          <a:lstStyle/>
          <a:p>
            <a:endParaRPr lang="de-DE"/>
          </a:p>
        </p:txBody>
      </p:sp>
    </p:spTree>
    <p:extLst>
      <p:ext uri="{BB962C8B-B14F-4D97-AF65-F5344CB8AC3E}">
        <p14:creationId xmlns:p14="http://schemas.microsoft.com/office/powerpoint/2010/main" val="377503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le gelb Muster">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7"/>
            <a:ext cx="12195176" cy="68619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‹Nr.›</a:t>
            </a:fld>
            <a:endParaRPr lang="de-DE" dirty="0">
              <a:solidFill>
                <a:srgbClr val="FFFFFF"/>
              </a:solidFill>
            </a:endParaRPr>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4681" y="301201"/>
            <a:ext cx="944125" cy="779723"/>
          </a:xfrm>
          <a:prstGeom prst="rect">
            <a:avLst/>
          </a:prstGeom>
        </p:spPr>
      </p:pic>
      <p:graphicFrame>
        <p:nvGraphicFramePr>
          <p:cNvPr id="7" name="Tabellenplatzhalter 7">
            <a:extLst>
              <a:ext uri="{FF2B5EF4-FFF2-40B4-BE49-F238E27FC236}">
                <a16:creationId xmlns:a16="http://schemas.microsoft.com/office/drawing/2014/main" id="{215C28A5-80CD-4F42-9C77-C690E11449E6}"/>
              </a:ext>
            </a:extLst>
          </p:cNvPr>
          <p:cNvGraphicFramePr>
            <a:graphicFrameLocks/>
          </p:cNvGraphicFramePr>
          <p:nvPr userDrawn="1"/>
        </p:nvGraphicFramePr>
        <p:xfrm>
          <a:off x="695506" y="1629152"/>
          <a:ext cx="10804163" cy="2942601"/>
        </p:xfrm>
        <a:graphic>
          <a:graphicData uri="http://schemas.openxmlformats.org/drawingml/2006/table">
            <a:tbl>
              <a:tblPr firstRow="1" bandRow="1">
                <a:tableStyleId>{7DF18680-E054-41AD-8BC1-D1AEF772440D}</a:tableStyleId>
              </a:tblPr>
              <a:tblGrid>
                <a:gridCol w="2160833">
                  <a:extLst>
                    <a:ext uri="{9D8B030D-6E8A-4147-A177-3AD203B41FA5}">
                      <a16:colId xmlns:a16="http://schemas.microsoft.com/office/drawing/2014/main" val="3414773314"/>
                    </a:ext>
                  </a:extLst>
                </a:gridCol>
                <a:gridCol w="2160833">
                  <a:extLst>
                    <a:ext uri="{9D8B030D-6E8A-4147-A177-3AD203B41FA5}">
                      <a16:colId xmlns:a16="http://schemas.microsoft.com/office/drawing/2014/main" val="4143605508"/>
                    </a:ext>
                  </a:extLst>
                </a:gridCol>
                <a:gridCol w="2160833">
                  <a:extLst>
                    <a:ext uri="{9D8B030D-6E8A-4147-A177-3AD203B41FA5}">
                      <a16:colId xmlns:a16="http://schemas.microsoft.com/office/drawing/2014/main" val="3205677931"/>
                    </a:ext>
                  </a:extLst>
                </a:gridCol>
                <a:gridCol w="2160833">
                  <a:extLst>
                    <a:ext uri="{9D8B030D-6E8A-4147-A177-3AD203B41FA5}">
                      <a16:colId xmlns:a16="http://schemas.microsoft.com/office/drawing/2014/main" val="51638767"/>
                    </a:ext>
                  </a:extLst>
                </a:gridCol>
                <a:gridCol w="2160833">
                  <a:extLst>
                    <a:ext uri="{9D8B030D-6E8A-4147-A177-3AD203B41FA5}">
                      <a16:colId xmlns:a16="http://schemas.microsoft.com/office/drawing/2014/main" val="41179464"/>
                    </a:ext>
                  </a:extLst>
                </a:gridCol>
              </a:tblGrid>
              <a:tr h="490434">
                <a:tc>
                  <a:txBody>
                    <a:bodyPr/>
                    <a:lstStyle/>
                    <a:p>
                      <a:r>
                        <a:rPr lang="de-DE" sz="1800" dirty="0">
                          <a:latin typeface="Arial" panose="020B0604020202020204" pitchFamily="34" charset="0"/>
                          <a:cs typeface="Arial" panose="020B0604020202020204" pitchFamily="34" charset="0"/>
                        </a:rPr>
                        <a:t>Titel 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165311"/>
                  </a:ext>
                </a:extLst>
              </a:tr>
              <a:tr h="490434">
                <a:tc>
                  <a:txBody>
                    <a:bodyPr/>
                    <a:lstStyle/>
                    <a:p>
                      <a:r>
                        <a:rPr lang="de-DE" sz="1800" dirty="0">
                          <a:latin typeface="Arial" panose="020B0604020202020204" pitchFamily="34" charset="0"/>
                          <a:cs typeface="Arial" panose="020B0604020202020204" pitchFamily="34" charset="0"/>
                        </a:rPr>
                        <a:t>Inhalt 1.1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2.1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3.1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4.1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5.1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extLst>
                  <a:ext uri="{0D108BD9-81ED-4DB2-BD59-A6C34878D82A}">
                    <a16:rowId xmlns:a16="http://schemas.microsoft.com/office/drawing/2014/main" val="1656140927"/>
                  </a:ext>
                </a:extLst>
              </a:tr>
              <a:tr h="490434">
                <a:tc>
                  <a:txBody>
                    <a:bodyPr/>
                    <a:lstStyle/>
                    <a:p>
                      <a:r>
                        <a:rPr lang="de-DE" sz="1800" dirty="0">
                          <a:latin typeface="Arial" panose="020B0604020202020204" pitchFamily="34" charset="0"/>
                          <a:cs typeface="Arial" panose="020B0604020202020204" pitchFamily="34" charset="0"/>
                        </a:rPr>
                        <a:t>Inhalt 1.2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2.2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3.2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4.2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5.2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extLst>
                  <a:ext uri="{0D108BD9-81ED-4DB2-BD59-A6C34878D82A}">
                    <a16:rowId xmlns:a16="http://schemas.microsoft.com/office/drawing/2014/main" val="749801091"/>
                  </a:ext>
                </a:extLst>
              </a:tr>
              <a:tr h="490434">
                <a:tc>
                  <a:txBody>
                    <a:bodyPr/>
                    <a:lstStyle/>
                    <a:p>
                      <a:r>
                        <a:rPr lang="de-DE" sz="1800" dirty="0">
                          <a:latin typeface="Arial" panose="020B0604020202020204" pitchFamily="34" charset="0"/>
                          <a:cs typeface="Arial" panose="020B0604020202020204" pitchFamily="34" charset="0"/>
                        </a:rPr>
                        <a:t>Inhalt 1.3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2.3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3.3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4.3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5.3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extLst>
                  <a:ext uri="{0D108BD9-81ED-4DB2-BD59-A6C34878D82A}">
                    <a16:rowId xmlns:a16="http://schemas.microsoft.com/office/drawing/2014/main" val="879492290"/>
                  </a:ext>
                </a:extLst>
              </a:tr>
              <a:tr h="490434">
                <a:tc>
                  <a:txBody>
                    <a:bodyPr/>
                    <a:lstStyle/>
                    <a:p>
                      <a:r>
                        <a:rPr lang="de-DE" sz="1800" dirty="0">
                          <a:latin typeface="Arial" panose="020B0604020202020204" pitchFamily="34" charset="0"/>
                          <a:cs typeface="Arial" panose="020B0604020202020204" pitchFamily="34" charset="0"/>
                        </a:rPr>
                        <a:t>Inhalt 1.4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2.4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3.4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4.4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5.4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extLst>
                  <a:ext uri="{0D108BD9-81ED-4DB2-BD59-A6C34878D82A}">
                    <a16:rowId xmlns:a16="http://schemas.microsoft.com/office/drawing/2014/main" val="3394470182"/>
                  </a:ext>
                </a:extLst>
              </a:tr>
              <a:tr h="490434">
                <a:tc>
                  <a:txBody>
                    <a:bodyPr/>
                    <a:lstStyle/>
                    <a:p>
                      <a:r>
                        <a:rPr lang="de-DE" sz="1800" dirty="0">
                          <a:latin typeface="Arial" panose="020B0604020202020204" pitchFamily="34" charset="0"/>
                          <a:cs typeface="Arial" panose="020B0604020202020204" pitchFamily="34" charset="0"/>
                        </a:rPr>
                        <a:t>Inhalt 1.5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2.5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3.5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4.5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5.5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extLst>
                  <a:ext uri="{0D108BD9-81ED-4DB2-BD59-A6C34878D82A}">
                    <a16:rowId xmlns:a16="http://schemas.microsoft.com/office/drawing/2014/main" val="1197931053"/>
                  </a:ext>
                </a:extLst>
              </a:tr>
            </a:tbl>
          </a:graphicData>
        </a:graphic>
      </p:graphicFrame>
      <p:sp>
        <p:nvSpPr>
          <p:cNvPr id="10" name="Textfeld 9">
            <a:extLst>
              <a:ext uri="{FF2B5EF4-FFF2-40B4-BE49-F238E27FC236}">
                <a16:creationId xmlns:a16="http://schemas.microsoft.com/office/drawing/2014/main" id="{598141AE-B519-4BF8-86A2-54973B0ADDE5}"/>
              </a:ext>
            </a:extLst>
          </p:cNvPr>
          <p:cNvSpPr txBox="1"/>
          <p:nvPr userDrawn="1"/>
        </p:nvSpPr>
        <p:spPr>
          <a:xfrm>
            <a:off x="695506" y="333452"/>
            <a:ext cx="10058711" cy="985514"/>
          </a:xfrm>
          <a:prstGeom prst="rect">
            <a:avLst/>
          </a:prstGeom>
          <a:noFill/>
        </p:spPr>
        <p:txBody>
          <a:bodyPr wrap="square" rtlCol="0" anchor="t">
            <a:noAutofit/>
          </a:bodyPr>
          <a:lstStyle/>
          <a:p>
            <a:pPr marL="0" marR="0" lvl="0" indent="0" algn="l" defTabSz="914583" rtl="0" eaLnBrk="1" fontAlgn="auto" latinLnBrk="0" hangingPunct="1">
              <a:lnSpc>
                <a:spcPct val="90000"/>
              </a:lnSpc>
              <a:spcBef>
                <a:spcPts val="0"/>
              </a:spcBef>
              <a:spcAft>
                <a:spcPts val="0"/>
              </a:spcAft>
              <a:buClrTx/>
              <a:buSzTx/>
              <a:buFontTx/>
              <a:buNone/>
              <a:tabLst/>
              <a:defRPr/>
            </a:pPr>
            <a:r>
              <a:rPr kumimoji="0" lang="de-DE" sz="2801"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Mustertabelle</a:t>
            </a:r>
          </a:p>
        </p:txBody>
      </p:sp>
    </p:spTree>
    <p:extLst>
      <p:ext uri="{BB962C8B-B14F-4D97-AF65-F5344CB8AC3E}">
        <p14:creationId xmlns:p14="http://schemas.microsoft.com/office/powerpoint/2010/main" val="66616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6.pn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A21C0A-576F-4448-A405-945F7FEA5049}"/>
              </a:ext>
            </a:extLst>
          </p:cNvPr>
          <p:cNvSpPr>
            <a:spLocks noGrp="1"/>
          </p:cNvSpPr>
          <p:nvPr>
            <p:ph type="title"/>
          </p:nvPr>
        </p:nvSpPr>
        <p:spPr>
          <a:xfrm>
            <a:off x="695507" y="333452"/>
            <a:ext cx="10058712" cy="985514"/>
          </a:xfrm>
          <a:prstGeom prst="rect">
            <a:avLst/>
          </a:prstGeom>
        </p:spPr>
        <p:txBody>
          <a:bodyPr vert="horz" lIns="91440" tIns="45720" rIns="91440" bIns="45720" rtlCol="0" anchor="t">
            <a:normAutofit/>
          </a:bodyPr>
          <a:lstStyle/>
          <a:p>
            <a:r>
              <a:rPr lang="de-DE" dirty="0"/>
              <a:t>Mastertitelformat bearbeiten</a:t>
            </a:r>
          </a:p>
        </p:txBody>
      </p:sp>
      <p:sp>
        <p:nvSpPr>
          <p:cNvPr id="3" name="Textplatzhalter 2">
            <a:extLst>
              <a:ext uri="{FF2B5EF4-FFF2-40B4-BE49-F238E27FC236}">
                <a16:creationId xmlns:a16="http://schemas.microsoft.com/office/drawing/2014/main" id="{7CDA8A30-87AB-49C6-AE8C-F7B24CECFABF}"/>
              </a:ext>
            </a:extLst>
          </p:cNvPr>
          <p:cNvSpPr>
            <a:spLocks noGrp="1"/>
          </p:cNvSpPr>
          <p:nvPr>
            <p:ph type="body" idx="1"/>
          </p:nvPr>
        </p:nvSpPr>
        <p:spPr>
          <a:xfrm>
            <a:off x="695507" y="1629152"/>
            <a:ext cx="10804162" cy="4896984"/>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a:extLst>
              <a:ext uri="{FF2B5EF4-FFF2-40B4-BE49-F238E27FC236}">
                <a16:creationId xmlns:a16="http://schemas.microsoft.com/office/drawing/2014/main" id="{2A096809-C3E5-439C-AF0A-E75CD81D727B}"/>
              </a:ext>
            </a:extLst>
          </p:cNvPr>
          <p:cNvSpPr>
            <a:spLocks noGrp="1"/>
          </p:cNvSpPr>
          <p:nvPr>
            <p:ph type="sldNum" sz="quarter" idx="4"/>
          </p:nvPr>
        </p:nvSpPr>
        <p:spPr>
          <a:xfrm>
            <a:off x="0" y="5343636"/>
            <a:ext cx="288075" cy="1440333"/>
          </a:xfrm>
          <a:prstGeom prst="rect">
            <a:avLst/>
          </a:prstGeom>
        </p:spPr>
        <p:txBody>
          <a:bodyPr vert="horz" wrap="none" lIns="36000" tIns="90000" rIns="36000" bIns="90000" rtlCol="0" anchor="b">
            <a:normAutofit/>
          </a:bodyPr>
          <a:lstStyle>
            <a:lvl1pPr algn="ctr">
              <a:defRPr sz="1200">
                <a:solidFill>
                  <a:schemeClr val="bg1"/>
                </a:solidFill>
                <a:latin typeface="Arial" panose="020B0604020202020204" pitchFamily="34" charset="0"/>
                <a:cs typeface="Arial" panose="020B0604020202020204" pitchFamily="34" charset="0"/>
              </a:defRPr>
            </a:lvl1pPr>
          </a:lstStyle>
          <a:p>
            <a:pPr defTabSz="914583"/>
            <a:fld id="{30ADABB7-F9A6-4A4D-9415-296AC5E687F8}" type="slidenum">
              <a:rPr lang="de-DE" smtClean="0">
                <a:solidFill>
                  <a:srgbClr val="FFFFFF"/>
                </a:solidFill>
              </a:rPr>
              <a:pPr defTabSz="914583"/>
              <a:t>‹Nr.›</a:t>
            </a:fld>
            <a:endParaRPr lang="de-DE" dirty="0">
              <a:solidFill>
                <a:srgbClr val="FFFFFF"/>
              </a:solidFill>
            </a:endParaRPr>
          </a:p>
        </p:txBody>
      </p:sp>
    </p:spTree>
    <p:extLst>
      <p:ext uri="{BB962C8B-B14F-4D97-AF65-F5344CB8AC3E}">
        <p14:creationId xmlns:p14="http://schemas.microsoft.com/office/powerpoint/2010/main" val="412656811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dt="0"/>
  <p:txStyles>
    <p:titleStyle>
      <a:lvl1pPr algn="l" defTabSz="914583" rtl="0" eaLnBrk="1" latinLnBrk="0" hangingPunct="1">
        <a:lnSpc>
          <a:spcPct val="90000"/>
        </a:lnSpc>
        <a:spcBef>
          <a:spcPct val="0"/>
        </a:spcBef>
        <a:buNone/>
        <a:defRPr sz="2801" b="1" kern="1200">
          <a:solidFill>
            <a:schemeClr val="tx1">
              <a:lumMod val="50000"/>
              <a:lumOff val="50000"/>
            </a:schemeClr>
          </a:solidFill>
          <a:latin typeface="Arial" panose="020B0604020202020204" pitchFamily="34" charset="0"/>
          <a:ea typeface="+mj-ea"/>
          <a:cs typeface="Arial" panose="020B0604020202020204" pitchFamily="34" charset="0"/>
        </a:defRPr>
      </a:lvl1pPr>
    </p:titleStyle>
    <p:bodyStyle>
      <a:lvl1pPr marL="228646" indent="-228646" algn="l" defTabSz="914583" rtl="0" eaLnBrk="1" latinLnBrk="0" hangingPunct="1">
        <a:lnSpc>
          <a:spcPct val="10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937" indent="-228646" algn="l" defTabSz="914583"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229" indent="-228646" algn="l" defTabSz="914583" rtl="0" eaLnBrk="1" latinLnBrk="0" hangingPunct="1">
        <a:lnSpc>
          <a:spcPct val="10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520" indent="-228646" algn="l" defTabSz="914583"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811" indent="-228646" algn="l" defTabSz="914583"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orient="horz" pos="210">
          <p15:clr>
            <a:srgbClr val="F26B43"/>
          </p15:clr>
        </p15:guide>
        <p15:guide id="3" pos="7242">
          <p15:clr>
            <a:srgbClr val="F26B43"/>
          </p15:clr>
        </p15:guide>
        <p15:guide id="4" orient="horz" pos="1026">
          <p15:clr>
            <a:srgbClr val="F26B43"/>
          </p15:clr>
        </p15:guide>
        <p15:guide id="5" orient="horz" pos="4110">
          <p15:clr>
            <a:srgbClr val="F26B43"/>
          </p15:clr>
        </p15:guide>
        <p15:guide id="6" orient="horz" pos="93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Grafik 10" descr="Folie-03.png"/>
          <p:cNvPicPr>
            <a:picLocks noChangeAspect="1"/>
          </p:cNvPicPr>
          <p:nvPr/>
        </p:nvPicPr>
        <p:blipFill rotWithShape="1">
          <a:blip r:embed="rId11">
            <a:extLst>
              <a:ext uri="{28A0092B-C50C-407E-A947-70E740481C1C}">
                <a14:useLocalDpi xmlns:a14="http://schemas.microsoft.com/office/drawing/2010/main" val="0"/>
              </a:ext>
            </a:extLst>
          </a:blip>
          <a:srcRect l="1880" t="89587" r="89553" b="967"/>
          <a:stretch/>
        </p:blipFill>
        <p:spPr bwMode="auto">
          <a:xfrm>
            <a:off x="229051" y="6211588"/>
            <a:ext cx="1044000"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5999" y="648000"/>
            <a:ext cx="11221200" cy="7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noProof="0" dirty="0"/>
              <a:t>Mastertitelformat bearbeiten</a:t>
            </a:r>
          </a:p>
        </p:txBody>
      </p:sp>
      <p:sp>
        <p:nvSpPr>
          <p:cNvPr id="10" name="Rectangle 3"/>
          <p:cNvSpPr>
            <a:spLocks noGrp="1" noChangeArrowheads="1"/>
          </p:cNvSpPr>
          <p:nvPr>
            <p:ph type="body" idx="1"/>
          </p:nvPr>
        </p:nvSpPr>
        <p:spPr bwMode="auto">
          <a:xfrm>
            <a:off x="485999"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1" name="Rectangle 54"/>
          <p:cNvSpPr>
            <a:spLocks noGrp="1" noChangeArrowheads="1"/>
          </p:cNvSpPr>
          <p:nvPr>
            <p:ph type="ftr" sz="quarter" idx="3"/>
          </p:nvPr>
        </p:nvSpPr>
        <p:spPr bwMode="auto">
          <a:xfrm>
            <a:off x="461238" y="195078"/>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1100">
                <a:solidFill>
                  <a:srgbClr val="686868"/>
                </a:solidFill>
                <a:latin typeface="Arial" pitchFamily="34" charset="0"/>
                <a:cs typeface="Arial" pitchFamily="34" charset="0"/>
              </a:defRPr>
            </a:lvl1pPr>
          </a:lstStyle>
          <a:p>
            <a:pPr marL="171450" indent="-171450">
              <a:buFont typeface="Wingdings"/>
              <a:buChar char="Ø"/>
            </a:pPr>
            <a:r>
              <a:rPr lang="de-DE" dirty="0"/>
              <a:t>Master Thesis - David </a:t>
            </a:r>
            <a:r>
              <a:rPr lang="de-DE" dirty="0" err="1"/>
              <a:t>Zanger</a:t>
            </a:r>
            <a:r>
              <a:rPr lang="de-DE" dirty="0"/>
              <a:t> - </a:t>
            </a:r>
            <a:fld id="{2B33F557-7148-4740-A201-EEBF5C6EF380}" type="datetime1">
              <a:rPr lang="de-DE" smtClean="0"/>
              <a:pPr marL="171450" indent="-171450">
                <a:buFont typeface="Wingdings"/>
                <a:buChar char="Ø"/>
              </a:pPr>
              <a:t>20.06.2023</a:t>
            </a:fld>
            <a:r>
              <a:rPr lang="de-DE" dirty="0"/>
              <a:t> </a:t>
            </a:r>
          </a:p>
        </p:txBody>
      </p:sp>
      <p:sp>
        <p:nvSpPr>
          <p:cNvPr id="12" name="Rectangle 55"/>
          <p:cNvSpPr>
            <a:spLocks noGrp="1" noChangeArrowheads="1"/>
          </p:cNvSpPr>
          <p:nvPr>
            <p:ph type="sldNum" sz="quarter" idx="4"/>
          </p:nvPr>
        </p:nvSpPr>
        <p:spPr bwMode="auto">
          <a:xfrm>
            <a:off x="5475065" y="6653022"/>
            <a:ext cx="1243068" cy="20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1100" kern="1200">
                <a:solidFill>
                  <a:srgbClr val="686868"/>
                </a:solidFill>
                <a:latin typeface="+mn-lt"/>
                <a:ea typeface="ヒラギノ角ゴ Pro W3" charset="-128"/>
                <a:cs typeface="+mn-cs"/>
              </a:defRPr>
            </a:lvl1pPr>
          </a:lstStyle>
          <a:p>
            <a:pPr>
              <a:defRPr/>
            </a:pPr>
            <a:r>
              <a:rPr lang="en-US" dirty="0"/>
              <a:t>DLR.de  • Slide </a:t>
            </a:r>
            <a:fld id="{A5AC3FBE-A647-41C9-A8C3-4435ED4FC895}" type="slidenum">
              <a:rPr smtClean="0"/>
              <a:pPr>
                <a:defRPr/>
              </a:pPr>
              <a:t>‹Nr.›</a:t>
            </a:fld>
            <a:endParaRPr dirty="0"/>
          </a:p>
        </p:txBody>
      </p:sp>
    </p:spTree>
    <p:extLst>
      <p:ext uri="{BB962C8B-B14F-4D97-AF65-F5344CB8AC3E}">
        <p14:creationId xmlns:p14="http://schemas.microsoft.com/office/powerpoint/2010/main" val="355309552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hdr="0"/>
  <p:txStyles>
    <p:titleStyle>
      <a:lvl1pPr algn="l" defTabSz="914400" rtl="0" eaLnBrk="1" latinLnBrk="0" hangingPunct="1">
        <a:spcBef>
          <a:spcPct val="0"/>
        </a:spcBef>
        <a:buNone/>
        <a:defRPr sz="4000" b="0" kern="1200">
          <a:solidFill>
            <a:srgbClr val="686868"/>
          </a:solidFill>
          <a:latin typeface="Calibri Light" panose="020F0302020204030204" pitchFamily="34" charset="0"/>
          <a:ea typeface="+mj-ea"/>
          <a:cs typeface="Calibri Light" panose="020F0302020204030204"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2000" kern="1200">
          <a:solidFill>
            <a:schemeClr val="tx1"/>
          </a:solidFill>
          <a:latin typeface="Calibri" panose="020F0502020204030204" pitchFamily="34" charset="0"/>
          <a:ea typeface="+mn-ea"/>
          <a:cs typeface="Calibri" panose="020F0502020204030204" pitchFamily="34" charset="0"/>
        </a:defRPr>
      </a:lvl1pPr>
      <a:lvl2pPr marL="626400" indent="-180000" algn="l" defTabSz="914400" rtl="0" eaLnBrk="1" latinLnBrk="0" hangingPunct="1">
        <a:spcBef>
          <a:spcPts val="0"/>
        </a:spcBef>
        <a:buFont typeface="Arial" pitchFamily="34" charset="0"/>
        <a:buChar char="•"/>
        <a:defRPr sz="2000" kern="1200">
          <a:solidFill>
            <a:schemeClr val="tx1"/>
          </a:solidFill>
          <a:latin typeface="Calibri" panose="020F0502020204030204" pitchFamily="34" charset="0"/>
          <a:ea typeface="+mn-ea"/>
          <a:cs typeface="Calibri" panose="020F0502020204030204" pitchFamily="34" charset="0"/>
        </a:defRPr>
      </a:lvl2pPr>
      <a:lvl3pPr marL="1076400" indent="-180000" algn="l" defTabSz="914400" rtl="0" eaLnBrk="1" latinLnBrk="0" hangingPunct="1">
        <a:spcBef>
          <a:spcPts val="0"/>
        </a:spcBef>
        <a:buFont typeface="Arial"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522800" indent="-180000" algn="l" defTabSz="914400" rtl="0" eaLnBrk="1" latinLnBrk="0" hangingPunct="1">
        <a:spcBef>
          <a:spcPts val="0"/>
        </a:spcBef>
        <a:buFont typeface="Arial" pitchFamily="34" charset="0"/>
        <a:buChar char="•"/>
        <a:defRPr sz="2000" kern="1200">
          <a:solidFill>
            <a:schemeClr val="tx1"/>
          </a:solidFill>
          <a:latin typeface="Calibri" panose="020F0502020204030204" pitchFamily="34" charset="0"/>
          <a:ea typeface="+mn-ea"/>
          <a:cs typeface="Calibri" panose="020F0502020204030204" pitchFamily="34" charset="0"/>
        </a:defRPr>
      </a:lvl4pPr>
      <a:lvl5pPr marL="1969200" indent="-180000" algn="l" defTabSz="914400" rtl="0" eaLnBrk="1" latinLnBrk="0" hangingPunct="1">
        <a:spcBef>
          <a:spcPts val="0"/>
        </a:spcBef>
        <a:buFont typeface="Arial" pitchFamily="34" charset="0"/>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svg"/><Relationship Id="rId2" Type="http://schemas.openxmlformats.org/officeDocument/2006/relationships/image" Target="../media/image230.png"/><Relationship Id="rId1" Type="http://schemas.openxmlformats.org/officeDocument/2006/relationships/slideLayout" Target="../slideLayouts/slideLayout3.xml"/><Relationship Id="rId6" Type="http://schemas.openxmlformats.org/officeDocument/2006/relationships/image" Target="../media/image30.png"/><Relationship Id="rId11" Type="http://schemas.microsoft.com/office/2007/relationships/hdphoto" Target="../media/hdphoto1.wdp"/><Relationship Id="rId5" Type="http://schemas.openxmlformats.org/officeDocument/2006/relationships/image" Target="../media/image44.png"/><Relationship Id="rId10" Type="http://schemas.openxmlformats.org/officeDocument/2006/relationships/image" Target="../media/image34.png"/><Relationship Id="rId4" Type="http://schemas.openxmlformats.org/officeDocument/2006/relationships/image" Target="../media/image43.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7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7.sv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7.png"/><Relationship Id="rId1" Type="http://schemas.openxmlformats.org/officeDocument/2006/relationships/slideLayout" Target="../slideLayouts/slideLayout3.xml"/><Relationship Id="rId5" Type="http://schemas.openxmlformats.org/officeDocument/2006/relationships/image" Target="../media/image550.png"/><Relationship Id="rId4" Type="http://schemas.openxmlformats.org/officeDocument/2006/relationships/image" Target="../media/image540.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620.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50.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a:extLst>
              <a:ext uri="{FF2B5EF4-FFF2-40B4-BE49-F238E27FC236}">
                <a16:creationId xmlns:a16="http://schemas.microsoft.com/office/drawing/2014/main" id="{4ACBF8FF-3A49-4D2A-9AA3-18F1D7FC0F2A}"/>
              </a:ext>
            </a:extLst>
          </p:cNvPr>
          <p:cNvSpPr>
            <a:spLocks noGrp="1"/>
          </p:cNvSpPr>
          <p:nvPr>
            <p:ph type="subTitle" idx="1"/>
          </p:nvPr>
        </p:nvSpPr>
        <p:spPr>
          <a:xfrm>
            <a:off x="695508" y="3804089"/>
            <a:ext cx="9700190" cy="1141703"/>
          </a:xfrm>
        </p:spPr>
        <p:txBody>
          <a:bodyPr>
            <a:normAutofit fontScale="92500" lnSpcReduction="20000"/>
          </a:bodyPr>
          <a:lstStyle/>
          <a:p>
            <a:pPr>
              <a:defRPr/>
            </a:pPr>
            <a:r>
              <a:rPr lang="de-DE" dirty="0"/>
              <a:t>Kolloquium zur Bachelorarbeit </a:t>
            </a:r>
          </a:p>
          <a:p>
            <a:pPr>
              <a:defRPr/>
            </a:pPr>
            <a:r>
              <a:rPr lang="de-DE" dirty="0"/>
              <a:t>Markus Tobias Geschonneck </a:t>
            </a:r>
          </a:p>
          <a:p>
            <a:pPr>
              <a:defRPr/>
            </a:pPr>
            <a:fld id="{31999B85-53DC-492A-BF38-1FC615BC9A54}" type="datetime1">
              <a:rPr lang="de-DE" smtClean="0"/>
              <a:pPr>
                <a:defRPr/>
              </a:pPr>
              <a:t>20.06.2023</a:t>
            </a:fld>
            <a:r>
              <a:rPr lang="de-DE" dirty="0"/>
              <a:t> </a:t>
            </a:r>
          </a:p>
        </p:txBody>
      </p:sp>
      <p:sp>
        <p:nvSpPr>
          <p:cNvPr id="6" name="Titel 5">
            <a:extLst>
              <a:ext uri="{FF2B5EF4-FFF2-40B4-BE49-F238E27FC236}">
                <a16:creationId xmlns:a16="http://schemas.microsoft.com/office/drawing/2014/main" id="{A9DBD73F-F9DC-42DB-A935-37008C5C0527}"/>
              </a:ext>
            </a:extLst>
          </p:cNvPr>
          <p:cNvSpPr>
            <a:spLocks noGrp="1"/>
          </p:cNvSpPr>
          <p:nvPr>
            <p:ph type="title"/>
          </p:nvPr>
        </p:nvSpPr>
        <p:spPr/>
        <p:txBody>
          <a:bodyPr/>
          <a:lstStyle/>
          <a:p>
            <a:r>
              <a:rPr lang="de-DE" dirty="0"/>
              <a:t>Modellprädiktive Regelung eines </a:t>
            </a:r>
            <a:br>
              <a:rPr lang="de-DE" dirty="0"/>
            </a:br>
            <a:r>
              <a:rPr lang="de-DE" dirty="0"/>
              <a:t>keramischen Receivers für Solartürme</a:t>
            </a:r>
          </a:p>
        </p:txBody>
      </p:sp>
      <p:sp>
        <p:nvSpPr>
          <p:cNvPr id="5" name="Foliennummernplatzhalter 4">
            <a:extLst>
              <a:ext uri="{FF2B5EF4-FFF2-40B4-BE49-F238E27FC236}">
                <a16:creationId xmlns:a16="http://schemas.microsoft.com/office/drawing/2014/main" id="{4DDDF0B4-0F52-4AD8-9095-5AB3835208E1}"/>
              </a:ext>
            </a:extLst>
          </p:cNvPr>
          <p:cNvSpPr>
            <a:spLocks noGrp="1"/>
          </p:cNvSpPr>
          <p:nvPr>
            <p:ph type="sldNum" sz="quarter" idx="4294967295"/>
          </p:nvPr>
        </p:nvSpPr>
        <p:spPr>
          <a:xfrm>
            <a:off x="0" y="125413"/>
            <a:ext cx="1044575" cy="144462"/>
          </a:xfrm>
        </p:spPr>
        <p:txBody>
          <a:bodyPr>
            <a:normAutofit fontScale="25000" lnSpcReduction="20000"/>
          </a:bodyPr>
          <a:lstStyle/>
          <a:p>
            <a:pPr>
              <a:defRPr/>
            </a:pPr>
            <a:r>
              <a:rPr lang="de-DE" dirty="0"/>
              <a:t>Folie </a:t>
            </a:r>
            <a:fld id="{A5AC3FBE-A647-41C9-A8C3-4435ED4FC895}" type="slidenum">
              <a:rPr lang="de-DE" smtClean="0"/>
              <a:pPr>
                <a:defRPr/>
              </a:pPr>
              <a:t>1</a:t>
            </a:fld>
            <a:endParaRPr lang="de-DE" dirty="0"/>
          </a:p>
        </p:txBody>
      </p:sp>
      <p:sp>
        <p:nvSpPr>
          <p:cNvPr id="9" name="Untertitel 6">
            <a:extLst>
              <a:ext uri="{FF2B5EF4-FFF2-40B4-BE49-F238E27FC236}">
                <a16:creationId xmlns:a16="http://schemas.microsoft.com/office/drawing/2014/main" id="{80E733A8-2737-4F3F-87CE-0F7B59BEBD4F}"/>
              </a:ext>
            </a:extLst>
          </p:cNvPr>
          <p:cNvSpPr txBox="1">
            <a:spLocks/>
          </p:cNvSpPr>
          <p:nvPr/>
        </p:nvSpPr>
        <p:spPr bwMode="auto">
          <a:xfrm>
            <a:off x="2497187" y="5225967"/>
            <a:ext cx="1980198" cy="95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0" indent="0" algn="l" defTabSz="914400" rtl="0" eaLnBrk="1" latinLnBrk="0" hangingPunct="1">
              <a:lnSpc>
                <a:spcPct val="130000"/>
              </a:lnSpc>
              <a:spcBef>
                <a:spcPts val="300"/>
              </a:spcBef>
              <a:spcAft>
                <a:spcPts val="0"/>
              </a:spcAft>
              <a:buFontTx/>
              <a:buNone/>
              <a:defRPr sz="2400" kern="1200" baseline="0">
                <a:solidFill>
                  <a:srgbClr val="686868"/>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500" b="1" dirty="0">
                <a:solidFill>
                  <a:schemeClr val="tx1"/>
                </a:solidFill>
              </a:rPr>
              <a:t>Dr. Chong Dae Kim</a:t>
            </a:r>
            <a:endParaRPr lang="de-DE" dirty="0"/>
          </a:p>
          <a:p>
            <a:r>
              <a:rPr lang="de-DE" sz="1500" b="1" dirty="0">
                <a:solidFill>
                  <a:schemeClr val="tx1"/>
                </a:solidFill>
              </a:rPr>
              <a:t>M. Sc. David Zanger</a:t>
            </a:r>
            <a:endParaRPr lang="de-DE" dirty="0"/>
          </a:p>
        </p:txBody>
      </p:sp>
      <p:sp>
        <p:nvSpPr>
          <p:cNvPr id="8" name="Untertitel 6">
            <a:extLst>
              <a:ext uri="{FF2B5EF4-FFF2-40B4-BE49-F238E27FC236}">
                <a16:creationId xmlns:a16="http://schemas.microsoft.com/office/drawing/2014/main" id="{C4C9F0E0-224B-426C-B0C1-64185FD77ACF}"/>
              </a:ext>
            </a:extLst>
          </p:cNvPr>
          <p:cNvSpPr txBox="1">
            <a:spLocks/>
          </p:cNvSpPr>
          <p:nvPr/>
        </p:nvSpPr>
        <p:spPr bwMode="auto">
          <a:xfrm>
            <a:off x="1129035" y="5225967"/>
            <a:ext cx="1230196" cy="95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0" indent="0" algn="l" defTabSz="914400" rtl="0" eaLnBrk="1" latinLnBrk="0" hangingPunct="1">
              <a:lnSpc>
                <a:spcPct val="130000"/>
              </a:lnSpc>
              <a:spcBef>
                <a:spcPts val="300"/>
              </a:spcBef>
              <a:spcAft>
                <a:spcPts val="0"/>
              </a:spcAft>
              <a:buFontTx/>
              <a:buNone/>
              <a:defRPr sz="2400" kern="1200" baseline="0">
                <a:solidFill>
                  <a:srgbClr val="686868"/>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de-DE" sz="1500" b="1" dirty="0">
                <a:solidFill>
                  <a:schemeClr val="tx1"/>
                </a:solidFill>
              </a:rPr>
              <a:t>Erstprüfer:</a:t>
            </a:r>
            <a:endParaRPr lang="de-DE" dirty="0"/>
          </a:p>
          <a:p>
            <a:pPr algn="r"/>
            <a:r>
              <a:rPr lang="de-DE" sz="1500" b="1" dirty="0">
                <a:solidFill>
                  <a:schemeClr val="tx1"/>
                </a:solidFill>
              </a:rPr>
              <a:t>Zweitprüfer:</a:t>
            </a:r>
            <a:endParaRPr lang="de-DE" dirty="0"/>
          </a:p>
        </p:txBody>
      </p:sp>
    </p:spTree>
    <p:extLst>
      <p:ext uri="{BB962C8B-B14F-4D97-AF65-F5344CB8AC3E}">
        <p14:creationId xmlns:p14="http://schemas.microsoft.com/office/powerpoint/2010/main" val="3345161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10</a:t>
            </a:fld>
            <a:endParaRPr lang="de-DE" dirty="0"/>
          </a:p>
        </p:txBody>
      </p:sp>
      <p:pic>
        <p:nvPicPr>
          <p:cNvPr id="9" name="Grafik 8">
            <a:extLst>
              <a:ext uri="{FF2B5EF4-FFF2-40B4-BE49-F238E27FC236}">
                <a16:creationId xmlns:a16="http://schemas.microsoft.com/office/drawing/2014/main" id="{9AAF0A15-4BE0-4341-A81F-789B400A1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620" y="2133650"/>
            <a:ext cx="9452376" cy="3711599"/>
          </a:xfrm>
          <a:prstGeom prst="rect">
            <a:avLst/>
          </a:prstGeom>
        </p:spPr>
      </p:pic>
      <p:sp>
        <p:nvSpPr>
          <p:cNvPr id="11" name="Textplatzhalter 7">
            <a:extLst>
              <a:ext uri="{FF2B5EF4-FFF2-40B4-BE49-F238E27FC236}">
                <a16:creationId xmlns:a16="http://schemas.microsoft.com/office/drawing/2014/main" id="{02580B3D-4C34-4091-BBA5-BF4C7EDDA52F}"/>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Rein simulative Betrachtung:</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828179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5857177-D2E5-4841-9544-541B724031BA}"/>
              </a:ext>
            </a:extLst>
          </p:cNvPr>
          <p:cNvPicPr>
            <a:picLocks noChangeAspect="1"/>
          </p:cNvPicPr>
          <p:nvPr/>
        </p:nvPicPr>
        <p:blipFill rotWithShape="1">
          <a:blip r:embed="rId2">
            <a:extLst>
              <a:ext uri="{28A0092B-C50C-407E-A947-70E740481C1C}">
                <a14:useLocalDpi xmlns:a14="http://schemas.microsoft.com/office/drawing/2010/main" val="0"/>
              </a:ext>
            </a:extLst>
          </a:blip>
          <a:srcRect r="49000" b="9955"/>
          <a:stretch/>
        </p:blipFill>
        <p:spPr>
          <a:xfrm>
            <a:off x="768995" y="1390593"/>
            <a:ext cx="4896544" cy="4559481"/>
          </a:xfrm>
          <a:prstGeom prst="rect">
            <a:avLst/>
          </a:prstGeom>
        </p:spPr>
      </p:pic>
      <p:pic>
        <p:nvPicPr>
          <p:cNvPr id="11" name="Grafik 10">
            <a:extLst>
              <a:ext uri="{FF2B5EF4-FFF2-40B4-BE49-F238E27FC236}">
                <a16:creationId xmlns:a16="http://schemas.microsoft.com/office/drawing/2014/main" id="{5CC1FDCE-53D8-41DB-AE90-10A7CF29F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48" y="1130223"/>
            <a:ext cx="9851919" cy="4891859"/>
          </a:xfrm>
          <a:prstGeom prst="rect">
            <a:avLst/>
          </a:prstGeom>
        </p:spPr>
      </p:pic>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11</a:t>
            </a:fld>
            <a:endParaRPr lang="de-DE" dirty="0"/>
          </a:p>
        </p:txBody>
      </p:sp>
    </p:spTree>
    <p:extLst>
      <p:ext uri="{BB962C8B-B14F-4D97-AF65-F5344CB8AC3E}">
        <p14:creationId xmlns:p14="http://schemas.microsoft.com/office/powerpoint/2010/main" val="1412860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5857177-D2E5-4841-9544-541B724031BA}"/>
              </a:ext>
            </a:extLst>
          </p:cNvPr>
          <p:cNvPicPr>
            <a:picLocks noChangeAspect="1"/>
          </p:cNvPicPr>
          <p:nvPr/>
        </p:nvPicPr>
        <p:blipFill rotWithShape="1">
          <a:blip r:embed="rId2">
            <a:extLst>
              <a:ext uri="{28A0092B-C50C-407E-A947-70E740481C1C}">
                <a14:useLocalDpi xmlns:a14="http://schemas.microsoft.com/office/drawing/2010/main" val="0"/>
              </a:ext>
            </a:extLst>
          </a:blip>
          <a:srcRect r="49000" b="13640"/>
          <a:stretch/>
        </p:blipFill>
        <p:spPr>
          <a:xfrm>
            <a:off x="2857227" y="1145146"/>
            <a:ext cx="4896544" cy="4372880"/>
          </a:xfrm>
          <a:prstGeom prst="rect">
            <a:avLst/>
          </a:prstGeom>
        </p:spPr>
      </p:pic>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12</a:t>
            </a:fld>
            <a:endParaRPr lang="de-DE" dirty="0"/>
          </a:p>
        </p:txBody>
      </p:sp>
      <p:pic>
        <p:nvPicPr>
          <p:cNvPr id="8" name="Grafik 7">
            <a:extLst>
              <a:ext uri="{FF2B5EF4-FFF2-40B4-BE49-F238E27FC236}">
                <a16:creationId xmlns:a16="http://schemas.microsoft.com/office/drawing/2014/main" id="{FB48DE5B-0770-4751-B543-57B4C2B8EB4B}"/>
              </a:ext>
            </a:extLst>
          </p:cNvPr>
          <p:cNvPicPr>
            <a:picLocks noChangeAspect="1"/>
          </p:cNvPicPr>
          <p:nvPr/>
        </p:nvPicPr>
        <p:blipFill rotWithShape="1">
          <a:blip r:embed="rId2">
            <a:extLst>
              <a:ext uri="{28A0092B-C50C-407E-A947-70E740481C1C}">
                <a14:useLocalDpi xmlns:a14="http://schemas.microsoft.com/office/drawing/2010/main" val="0"/>
              </a:ext>
            </a:extLst>
          </a:blip>
          <a:srcRect t="89066" r="49000"/>
          <a:stretch/>
        </p:blipFill>
        <p:spPr>
          <a:xfrm>
            <a:off x="2785219" y="5603341"/>
            <a:ext cx="4896544" cy="553624"/>
          </a:xfrm>
          <a:prstGeom prst="rect">
            <a:avLst/>
          </a:prstGeom>
        </p:spPr>
      </p:pic>
      <p:sp>
        <p:nvSpPr>
          <p:cNvPr id="2" name="Rechteck 1">
            <a:extLst>
              <a:ext uri="{FF2B5EF4-FFF2-40B4-BE49-F238E27FC236}">
                <a16:creationId xmlns:a16="http://schemas.microsoft.com/office/drawing/2014/main" id="{BDAEDECE-CB1A-4586-8B1F-71A683123D6D}"/>
              </a:ext>
            </a:extLst>
          </p:cNvPr>
          <p:cNvSpPr/>
          <p:nvPr/>
        </p:nvSpPr>
        <p:spPr>
          <a:xfrm>
            <a:off x="2641203" y="2205658"/>
            <a:ext cx="3312368" cy="3397683"/>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12" name="Rechteck 11">
            <a:extLst>
              <a:ext uri="{FF2B5EF4-FFF2-40B4-BE49-F238E27FC236}">
                <a16:creationId xmlns:a16="http://schemas.microsoft.com/office/drawing/2014/main" id="{0FBB62C8-161E-4F4A-B367-AB9D11A4D6EE}"/>
              </a:ext>
            </a:extLst>
          </p:cNvPr>
          <p:cNvSpPr/>
          <p:nvPr/>
        </p:nvSpPr>
        <p:spPr>
          <a:xfrm>
            <a:off x="5953571" y="2205658"/>
            <a:ext cx="1584176" cy="3397683"/>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11" name="Textplatzhalter 2">
            <a:extLst>
              <a:ext uri="{FF2B5EF4-FFF2-40B4-BE49-F238E27FC236}">
                <a16:creationId xmlns:a16="http://schemas.microsoft.com/office/drawing/2014/main" id="{1F1542F7-4225-4E51-BB26-2DB9DF185A6B}"/>
              </a:ext>
            </a:extLst>
          </p:cNvPr>
          <p:cNvSpPr txBox="1">
            <a:spLocks/>
          </p:cNvSpPr>
          <p:nvPr/>
        </p:nvSpPr>
        <p:spPr bwMode="auto">
          <a:xfrm>
            <a:off x="8306699" y="3069754"/>
            <a:ext cx="338437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5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Schnittstelle der Teilsysteme: Flussdichteverteilung auf </a:t>
            </a:r>
            <a:b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b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dem Receiver</a:t>
            </a:r>
          </a:p>
        </p:txBody>
      </p:sp>
      <p:grpSp>
        <p:nvGrpSpPr>
          <p:cNvPr id="19" name="Gruppieren 18">
            <a:extLst>
              <a:ext uri="{FF2B5EF4-FFF2-40B4-BE49-F238E27FC236}">
                <a16:creationId xmlns:a16="http://schemas.microsoft.com/office/drawing/2014/main" id="{EB27A5AE-78C4-4B28-ACD4-322DF5C3EF9F}"/>
              </a:ext>
            </a:extLst>
          </p:cNvPr>
          <p:cNvGrpSpPr/>
          <p:nvPr/>
        </p:nvGrpSpPr>
        <p:grpSpPr>
          <a:xfrm>
            <a:off x="5521523" y="909514"/>
            <a:ext cx="864781" cy="1584176"/>
            <a:chOff x="5593531" y="1028635"/>
            <a:chExt cx="864781" cy="1584176"/>
          </a:xfrm>
        </p:grpSpPr>
        <p:grpSp>
          <p:nvGrpSpPr>
            <p:cNvPr id="13" name="Gruppieren 12">
              <a:extLst>
                <a:ext uri="{FF2B5EF4-FFF2-40B4-BE49-F238E27FC236}">
                  <a16:creationId xmlns:a16="http://schemas.microsoft.com/office/drawing/2014/main" id="{003CD5AD-EDB9-4D4D-A7F7-AB8145AFA77C}"/>
                </a:ext>
              </a:extLst>
            </p:cNvPr>
            <p:cNvGrpSpPr/>
            <p:nvPr/>
          </p:nvGrpSpPr>
          <p:grpSpPr>
            <a:xfrm>
              <a:off x="5593531" y="1028635"/>
              <a:ext cx="864781" cy="455223"/>
              <a:chOff x="6024894" y="1842734"/>
              <a:chExt cx="864781" cy="455223"/>
            </a:xfrm>
          </p:grpSpPr>
          <mc:AlternateContent xmlns:mc="http://schemas.openxmlformats.org/markup-compatibility/2006" xmlns:a14="http://schemas.microsoft.com/office/drawing/2010/main">
            <mc:Choice Requires="a14">
              <p:sp>
                <p:nvSpPr>
                  <p:cNvPr id="14" name="TextBox 39">
                    <a:extLst>
                      <a:ext uri="{FF2B5EF4-FFF2-40B4-BE49-F238E27FC236}">
                        <a16:creationId xmlns:a16="http://schemas.microsoft.com/office/drawing/2014/main" id="{C991CF61-5770-46E9-A3D0-BD8B6C26ED59}"/>
                      </a:ext>
                    </a:extLst>
                  </p:cNvPr>
                  <p:cNvSpPr txBox="1"/>
                  <p:nvPr/>
                </p:nvSpPr>
                <p:spPr bwMode="auto">
                  <a:xfrm>
                    <a:off x="6234840" y="1931374"/>
                    <a:ext cx="481756" cy="246221"/>
                  </a:xfrm>
                  <a:prstGeom prst="rect">
                    <a:avLst/>
                  </a:prstGeom>
                  <a:solidFill>
                    <a:schemeClr val="bg1"/>
                  </a:solidFill>
                  <a:ln>
                    <a:noFill/>
                  </a:ln>
                  <a:effectLst/>
                </p:spPr>
                <p:txBody>
                  <a:bodyPr vert="horz" wrap="square" lIns="0" tIns="0" rIns="0" bIns="0" numCol="1" rtlCol="0" anchor="t" anchorCtr="0" compatLnSpc="1">
                    <a:prstTxWarp prst="textNoShape">
                      <a:avLst/>
                    </a:prstTxWarp>
                    <a:spAutoFit/>
                  </a:bodyPr>
                  <a:lstStyle/>
                  <a:p>
                    <a:pPr algn="just" defTabSz="914583"/>
                    <a14:m>
                      <m:oMathPara xmlns:m="http://schemas.openxmlformats.org/officeDocument/2006/math">
                        <m:oMathParaPr>
                          <m:jc m:val="center"/>
                        </m:oMathParaPr>
                        <m:oMath xmlns:m="http://schemas.openxmlformats.org/officeDocument/2006/math">
                          <m:r>
                            <a:rPr lang="de-DE" sz="1600" i="1" smtClean="0">
                              <a:solidFill>
                                <a:srgbClr val="000000"/>
                              </a:solidFill>
                              <a:latin typeface="Cambria Math" panose="02040503050406030204" pitchFamily="18" charset="0"/>
                              <a:ea typeface="Cambria Math" panose="02040503050406030204" pitchFamily="18" charset="0"/>
                            </a:rPr>
                            <m:t>𝐹</m:t>
                          </m:r>
                        </m:oMath>
                      </m:oMathPara>
                    </a14:m>
                    <a:endParaRPr lang="en-US" sz="1600" dirty="0">
                      <a:solidFill>
                        <a:srgbClr val="000000"/>
                      </a:solidFill>
                      <a:latin typeface="Arial" panose="020B0604020202020204"/>
                    </a:endParaRPr>
                  </a:p>
                </p:txBody>
              </p:sp>
            </mc:Choice>
            <mc:Fallback xmlns="">
              <p:sp>
                <p:nvSpPr>
                  <p:cNvPr id="14" name="TextBox 39">
                    <a:extLst>
                      <a:ext uri="{FF2B5EF4-FFF2-40B4-BE49-F238E27FC236}">
                        <a16:creationId xmlns:a16="http://schemas.microsoft.com/office/drawing/2014/main" id="{C991CF61-5770-46E9-A3D0-BD8B6C26ED59}"/>
                      </a:ext>
                    </a:extLst>
                  </p:cNvPr>
                  <p:cNvSpPr txBox="1">
                    <a:spLocks noRot="1" noChangeAspect="1" noMove="1" noResize="1" noEditPoints="1" noAdjustHandles="1" noChangeArrowheads="1" noChangeShapeType="1" noTextEdit="1"/>
                  </p:cNvSpPr>
                  <p:nvPr/>
                </p:nvSpPr>
                <p:spPr bwMode="auto">
                  <a:xfrm>
                    <a:off x="6234840" y="1931374"/>
                    <a:ext cx="481756" cy="246221"/>
                  </a:xfrm>
                  <a:prstGeom prst="rect">
                    <a:avLst/>
                  </a:prstGeom>
                  <a:blipFill>
                    <a:blip r:embed="rId3"/>
                    <a:stretch>
                      <a:fillRect b="-7500"/>
                    </a:stretch>
                  </a:blipFill>
                  <a:ln>
                    <a:noFill/>
                  </a:ln>
                  <a:effectLst/>
                  <a:extLst/>
                </p:spPr>
                <p:txBody>
                  <a:bodyPr/>
                  <a:lstStyle/>
                  <a:p>
                    <a:r>
                      <a:rPr lang="de-DE">
                        <a:noFill/>
                      </a:rPr>
                      <a:t> </a:t>
                    </a:r>
                  </a:p>
                </p:txBody>
              </p:sp>
            </mc:Fallback>
          </mc:AlternateContent>
          <p:sp>
            <p:nvSpPr>
              <p:cNvPr id="15" name="Rechteck 14">
                <a:extLst>
                  <a:ext uri="{FF2B5EF4-FFF2-40B4-BE49-F238E27FC236}">
                    <a16:creationId xmlns:a16="http://schemas.microsoft.com/office/drawing/2014/main" id="{BD759A7C-705F-42C4-8EC8-B68C1A6A2C21}"/>
                  </a:ext>
                </a:extLst>
              </p:cNvPr>
              <p:cNvSpPr/>
              <p:nvPr/>
            </p:nvSpPr>
            <p:spPr>
              <a:xfrm>
                <a:off x="6024894" y="1842734"/>
                <a:ext cx="864781" cy="455223"/>
              </a:xfrm>
              <a:prstGeom prst="rect">
                <a:avLst/>
              </a:prstGeom>
              <a:noFill/>
              <a:ln w="9525">
                <a:solidFill>
                  <a:srgbClr val="68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grpSp>
        <p:cxnSp>
          <p:nvCxnSpPr>
            <p:cNvPr id="16" name="Gerade Verbindung mit Pfeil 15">
              <a:extLst>
                <a:ext uri="{FF2B5EF4-FFF2-40B4-BE49-F238E27FC236}">
                  <a16:creationId xmlns:a16="http://schemas.microsoft.com/office/drawing/2014/main" id="{B3A73E35-A89A-4054-90BC-0E29E853B84E}"/>
                </a:ext>
              </a:extLst>
            </p:cNvPr>
            <p:cNvCxnSpPr>
              <a:cxnSpLocks/>
              <a:stCxn id="15" idx="2"/>
            </p:cNvCxnSpPr>
            <p:nvPr/>
          </p:nvCxnSpPr>
          <p:spPr>
            <a:xfrm flipH="1">
              <a:off x="5954256" y="1483858"/>
              <a:ext cx="71666" cy="1128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9242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optisches Teilmodell</a:t>
            </a:r>
          </a:p>
        </p:txBody>
      </p:sp>
      <p:sp>
        <p:nvSpPr>
          <p:cNvPr id="8" name="Textplatzhalter 7">
            <a:extLst>
              <a:ext uri="{FF2B5EF4-FFF2-40B4-BE49-F238E27FC236}">
                <a16:creationId xmlns:a16="http://schemas.microsoft.com/office/drawing/2014/main" id="{87A9936A-E94C-420F-84C4-1D60EC7F69E3}"/>
              </a:ext>
            </a:extLst>
          </p:cNvPr>
          <p:cNvSpPr>
            <a:spLocks noGrp="1"/>
          </p:cNvSpPr>
          <p:nvPr>
            <p:ph idx="1"/>
          </p:nvPr>
        </p:nvSpPr>
        <p:spPr>
          <a:xfrm>
            <a:off x="550009" y="1341562"/>
            <a:ext cx="10804162" cy="4896984"/>
          </a:xfrm>
        </p:spPr>
        <p:txBody>
          <a:bodyPr/>
          <a:lstStyle/>
          <a:p>
            <a:pPr>
              <a:buFont typeface="Arial" panose="020B0604020202020204" pitchFamily="34" charset="0"/>
              <a:buChar char="•"/>
            </a:pPr>
            <a:r>
              <a:rPr lang="de-DE" dirty="0"/>
              <a:t>Gruppierung je nach </a:t>
            </a:r>
            <a:r>
              <a:rPr lang="de-DE" dirty="0" err="1"/>
              <a:t>Receiverabstand</a:t>
            </a:r>
            <a:r>
              <a:rPr lang="de-DE" dirty="0"/>
              <a:t>,</a:t>
            </a:r>
            <a:br>
              <a:rPr lang="de-DE" dirty="0"/>
            </a:br>
            <a:r>
              <a:rPr lang="de-DE" dirty="0"/>
              <a:t>Zusammenfassen der Heliostaten in einem Bereich von 20x20 Metern</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13</a:t>
            </a:fld>
            <a:endParaRPr lang="de-DE" dirty="0"/>
          </a:p>
        </p:txBody>
      </p:sp>
      <p:pic>
        <p:nvPicPr>
          <p:cNvPr id="9" name="Grafik 8">
            <a:extLst>
              <a:ext uri="{FF2B5EF4-FFF2-40B4-BE49-F238E27FC236}">
                <a16:creationId xmlns:a16="http://schemas.microsoft.com/office/drawing/2014/main" id="{B305D97D-4554-4A5B-BB86-508BE17E66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2016"/>
          <a:stretch/>
        </p:blipFill>
        <p:spPr>
          <a:xfrm>
            <a:off x="1129035" y="2373473"/>
            <a:ext cx="3960440" cy="3990781"/>
          </a:xfrm>
          <a:prstGeom prst="rect">
            <a:avLst/>
          </a:prstGeom>
        </p:spPr>
      </p:pic>
      <p:pic>
        <p:nvPicPr>
          <p:cNvPr id="10" name="Grafik 9">
            <a:extLst>
              <a:ext uri="{FF2B5EF4-FFF2-40B4-BE49-F238E27FC236}">
                <a16:creationId xmlns:a16="http://schemas.microsoft.com/office/drawing/2014/main" id="{EF0FC293-A85A-4F82-B802-B0E2A00401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338"/>
          <a:stretch/>
        </p:blipFill>
        <p:spPr>
          <a:xfrm>
            <a:off x="5665539" y="2373474"/>
            <a:ext cx="3891407" cy="4140085"/>
          </a:xfrm>
          <a:prstGeom prst="rect">
            <a:avLst/>
          </a:prstGeom>
        </p:spPr>
      </p:pic>
    </p:spTree>
    <p:extLst>
      <p:ext uri="{BB962C8B-B14F-4D97-AF65-F5344CB8AC3E}">
        <p14:creationId xmlns:p14="http://schemas.microsoft.com/office/powerpoint/2010/main" val="159333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optisches Teilmodell</a:t>
            </a:r>
          </a:p>
        </p:txBody>
      </p:sp>
      <p:sp>
        <p:nvSpPr>
          <p:cNvPr id="8" name="Textplatzhalter 7">
            <a:extLst>
              <a:ext uri="{FF2B5EF4-FFF2-40B4-BE49-F238E27FC236}">
                <a16:creationId xmlns:a16="http://schemas.microsoft.com/office/drawing/2014/main" id="{87A9936A-E94C-420F-84C4-1D60EC7F69E3}"/>
              </a:ext>
            </a:extLst>
          </p:cNvPr>
          <p:cNvSpPr>
            <a:spLocks noGrp="1"/>
          </p:cNvSpPr>
          <p:nvPr>
            <p:ph idx="1"/>
          </p:nvPr>
        </p:nvSpPr>
        <p:spPr>
          <a:xfrm>
            <a:off x="550009" y="1341562"/>
            <a:ext cx="10804162" cy="4896984"/>
          </a:xfrm>
        </p:spPr>
        <p:txBody>
          <a:bodyPr/>
          <a:lstStyle/>
          <a:p>
            <a:r>
              <a:rPr lang="de-DE" dirty="0"/>
              <a:t>Aufgrund der Gruppierung:</a:t>
            </a:r>
          </a:p>
          <a:p>
            <a:pPr marL="457291" lvl="1" indent="0">
              <a:buNone/>
            </a:pPr>
            <a:r>
              <a:rPr lang="de-DE" dirty="0">
                <a:sym typeface="Wingdings" panose="05000000000000000000" pitchFamily="2" charset="2"/>
              </a:rPr>
              <a:t> </a:t>
            </a:r>
            <a:r>
              <a:rPr lang="de-DE" dirty="0"/>
              <a:t>Manipulation der 2153 Zielpunkte durch 3 Streuungsfaktoren (Ventil-Analogie nach Garcia)</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14</a:t>
            </a:fld>
            <a:endParaRPr lang="de-DE" dirty="0"/>
          </a:p>
        </p:txBody>
      </p:sp>
      <p:grpSp>
        <p:nvGrpSpPr>
          <p:cNvPr id="23" name="Gruppieren 22">
            <a:extLst>
              <a:ext uri="{FF2B5EF4-FFF2-40B4-BE49-F238E27FC236}">
                <a16:creationId xmlns:a16="http://schemas.microsoft.com/office/drawing/2014/main" id="{CB2F3BB2-BA93-4435-8935-2B6165990708}"/>
              </a:ext>
            </a:extLst>
          </p:cNvPr>
          <p:cNvGrpSpPr/>
          <p:nvPr/>
        </p:nvGrpSpPr>
        <p:grpSpPr>
          <a:xfrm>
            <a:off x="5991838" y="2237461"/>
            <a:ext cx="4354221" cy="4504701"/>
            <a:chOff x="5991838" y="2277666"/>
            <a:chExt cx="4354221" cy="4504701"/>
          </a:xfrm>
        </p:grpSpPr>
        <p:pic>
          <p:nvPicPr>
            <p:cNvPr id="21" name="Grafik 20">
              <a:extLst>
                <a:ext uri="{FF2B5EF4-FFF2-40B4-BE49-F238E27FC236}">
                  <a16:creationId xmlns:a16="http://schemas.microsoft.com/office/drawing/2014/main" id="{51551AE6-33A9-4FA4-89EB-5C0C61AAEFE8}"/>
                </a:ext>
              </a:extLst>
            </p:cNvPr>
            <p:cNvPicPr>
              <a:picLocks noChangeAspect="1"/>
            </p:cNvPicPr>
            <p:nvPr/>
          </p:nvPicPr>
          <p:blipFill rotWithShape="1">
            <a:blip r:embed="rId3"/>
            <a:srcRect l="7467" b="7277"/>
            <a:stretch/>
          </p:blipFill>
          <p:spPr>
            <a:xfrm>
              <a:off x="6260075" y="2277666"/>
              <a:ext cx="4085984" cy="4248472"/>
            </a:xfrm>
            <a:prstGeom prst="rect">
              <a:avLst/>
            </a:prstGeom>
          </p:spPr>
        </p:pic>
        <p:sp>
          <p:nvSpPr>
            <p:cNvPr id="3" name="Textfeld 2">
              <a:extLst>
                <a:ext uri="{FF2B5EF4-FFF2-40B4-BE49-F238E27FC236}">
                  <a16:creationId xmlns:a16="http://schemas.microsoft.com/office/drawing/2014/main" id="{372E278B-F3D2-4DDF-A1D7-2FD3F400A961}"/>
                </a:ext>
              </a:extLst>
            </p:cNvPr>
            <p:cNvSpPr txBox="1"/>
            <p:nvPr/>
          </p:nvSpPr>
          <p:spPr>
            <a:xfrm>
              <a:off x="6606448" y="6474590"/>
              <a:ext cx="3523587" cy="307777"/>
            </a:xfrm>
            <a:prstGeom prst="rect">
              <a:avLst/>
            </a:prstGeom>
            <a:noFill/>
          </p:spPr>
          <p:txBody>
            <a:bodyPr wrap="square" rtlCol="0">
              <a:spAutoFit/>
            </a:bodyPr>
            <a:lstStyle/>
            <a:p>
              <a:pPr algn="ctr"/>
              <a:r>
                <a:rPr lang="en-US" sz="1400" dirty="0"/>
                <a:t>x-coordinate receiver [</a:t>
              </a:r>
              <a:r>
                <a:rPr lang="en-US" sz="1400" i="1" dirty="0"/>
                <a:t>m</a:t>
              </a:r>
              <a:r>
                <a:rPr lang="en-US" sz="1400" dirty="0"/>
                <a:t>]</a:t>
              </a:r>
            </a:p>
          </p:txBody>
        </p:sp>
        <p:sp>
          <p:nvSpPr>
            <p:cNvPr id="22" name="Textfeld 21">
              <a:extLst>
                <a:ext uri="{FF2B5EF4-FFF2-40B4-BE49-F238E27FC236}">
                  <a16:creationId xmlns:a16="http://schemas.microsoft.com/office/drawing/2014/main" id="{32BAED3B-1C34-4BB3-B5E2-3617A940FF92}"/>
                </a:ext>
              </a:extLst>
            </p:cNvPr>
            <p:cNvSpPr txBox="1"/>
            <p:nvPr/>
          </p:nvSpPr>
          <p:spPr>
            <a:xfrm rot="16200000">
              <a:off x="4383933" y="4141481"/>
              <a:ext cx="3523587" cy="307777"/>
            </a:xfrm>
            <a:prstGeom prst="rect">
              <a:avLst/>
            </a:prstGeom>
            <a:noFill/>
          </p:spPr>
          <p:txBody>
            <a:bodyPr wrap="square" rtlCol="0">
              <a:spAutoFit/>
            </a:bodyPr>
            <a:lstStyle/>
            <a:p>
              <a:pPr algn="ctr"/>
              <a:r>
                <a:rPr lang="en-US" sz="1400" dirty="0"/>
                <a:t>y-coordinate receiver [</a:t>
              </a:r>
              <a:r>
                <a:rPr lang="en-US" sz="1400" i="1" dirty="0"/>
                <a:t>m</a:t>
              </a:r>
              <a:r>
                <a:rPr lang="en-US" sz="1400" dirty="0"/>
                <a:t>]</a:t>
              </a:r>
            </a:p>
          </p:txBody>
        </p:sp>
        <p:grpSp>
          <p:nvGrpSpPr>
            <p:cNvPr id="11" name="Gruppieren 10">
              <a:extLst>
                <a:ext uri="{FF2B5EF4-FFF2-40B4-BE49-F238E27FC236}">
                  <a16:creationId xmlns:a16="http://schemas.microsoft.com/office/drawing/2014/main" id="{65F34826-11B6-4FC2-A5D3-B027D1B78470}"/>
                </a:ext>
              </a:extLst>
            </p:cNvPr>
            <p:cNvGrpSpPr/>
            <p:nvPr/>
          </p:nvGrpSpPr>
          <p:grpSpPr>
            <a:xfrm>
              <a:off x="6665829" y="2782153"/>
              <a:ext cx="3427182" cy="3157194"/>
              <a:chOff x="1705099" y="2133650"/>
              <a:chExt cx="3672000" cy="3312368"/>
            </a:xfrm>
          </p:grpSpPr>
          <p:sp>
            <p:nvSpPr>
              <p:cNvPr id="13" name="Ellipse 12">
                <a:extLst>
                  <a:ext uri="{FF2B5EF4-FFF2-40B4-BE49-F238E27FC236}">
                    <a16:creationId xmlns:a16="http://schemas.microsoft.com/office/drawing/2014/main" id="{336AB6B0-6D33-4454-9745-4C3BFC5E6C72}"/>
                  </a:ext>
                </a:extLst>
              </p:cNvPr>
              <p:cNvSpPr/>
              <p:nvPr/>
            </p:nvSpPr>
            <p:spPr>
              <a:xfrm>
                <a:off x="3289275" y="3573810"/>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92AB95A8-7135-4111-8A03-4702028DCC9F}"/>
                  </a:ext>
                </a:extLst>
              </p:cNvPr>
              <p:cNvSpPr/>
              <p:nvPr/>
            </p:nvSpPr>
            <p:spPr>
              <a:xfrm>
                <a:off x="2953058" y="3213770"/>
                <a:ext cx="1152128" cy="1152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24CDB8F0-A0EA-4A93-A830-D1615A212501}"/>
                  </a:ext>
                </a:extLst>
              </p:cNvPr>
              <p:cNvSpPr/>
              <p:nvPr/>
            </p:nvSpPr>
            <p:spPr>
              <a:xfrm>
                <a:off x="1705099" y="2133650"/>
                <a:ext cx="3672000" cy="33123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pic>
        <p:nvPicPr>
          <p:cNvPr id="24" name="Grafik 23">
            <a:extLst>
              <a:ext uri="{FF2B5EF4-FFF2-40B4-BE49-F238E27FC236}">
                <a16:creationId xmlns:a16="http://schemas.microsoft.com/office/drawing/2014/main" id="{DB727F27-26C2-4C3B-ADFC-E553C73AEEC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9338"/>
          <a:stretch/>
        </p:blipFill>
        <p:spPr>
          <a:xfrm>
            <a:off x="1242450" y="2138838"/>
            <a:ext cx="4085983" cy="4347095"/>
          </a:xfrm>
          <a:prstGeom prst="rect">
            <a:avLst/>
          </a:prstGeom>
        </p:spPr>
      </p:pic>
    </p:spTree>
    <p:extLst>
      <p:ext uri="{BB962C8B-B14F-4D97-AF65-F5344CB8AC3E}">
        <p14:creationId xmlns:p14="http://schemas.microsoft.com/office/powerpoint/2010/main" val="334696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6E07A69-A9A0-4EB5-A5B1-F93053B121A3}"/>
              </a:ext>
            </a:extLst>
          </p:cNvPr>
          <p:cNvPicPr>
            <a:picLocks noChangeAspect="1"/>
          </p:cNvPicPr>
          <p:nvPr/>
        </p:nvPicPr>
        <p:blipFill rotWithShape="1">
          <a:blip r:embed="rId3">
            <a:extLst>
              <a:ext uri="{28A0092B-C50C-407E-A947-70E740481C1C}">
                <a14:useLocalDpi xmlns:a14="http://schemas.microsoft.com/office/drawing/2010/main" val="0"/>
              </a:ext>
            </a:extLst>
          </a:blip>
          <a:srcRect r="1900"/>
          <a:stretch/>
        </p:blipFill>
        <p:spPr>
          <a:xfrm>
            <a:off x="5485497" y="3182690"/>
            <a:ext cx="6588754" cy="2767384"/>
          </a:xfrm>
          <a:prstGeom prst="rect">
            <a:avLst/>
          </a:prstGeom>
        </p:spPr>
      </p:pic>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thermisches Teilmodell</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15</a:t>
            </a:fld>
            <a:endParaRPr lang="de-DE" dirty="0"/>
          </a:p>
        </p:txBody>
      </p:sp>
      <p:sp>
        <p:nvSpPr>
          <p:cNvPr id="9" name="Content Placeholder 1">
            <a:extLst>
              <a:ext uri="{FF2B5EF4-FFF2-40B4-BE49-F238E27FC236}">
                <a16:creationId xmlns:a16="http://schemas.microsoft.com/office/drawing/2014/main" id="{DF554765-E1F9-4C2D-9171-1961CCF7D4A5}"/>
              </a:ext>
            </a:extLst>
          </p:cNvPr>
          <p:cNvSpPr txBox="1">
            <a:spLocks/>
          </p:cNvSpPr>
          <p:nvPr/>
        </p:nvSpPr>
        <p:spPr>
          <a:xfrm>
            <a:off x="552971" y="1053530"/>
            <a:ext cx="10804162" cy="4896984"/>
          </a:xfrm>
          <a:prstGeom prst="rect">
            <a:avLst/>
          </a:prstGeom>
        </p:spPr>
        <p:txBody>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Basis von Jan </a:t>
            </a:r>
            <a:r>
              <a:rPr lang="de-DE" dirty="0" err="1"/>
              <a:t>Gall</a:t>
            </a:r>
            <a:r>
              <a:rPr lang="de-DE" dirty="0"/>
              <a:t>, Weiterentwicklung von Iding und Zanger (2 ODEs, 2 DAEs) </a:t>
            </a:r>
            <a:br>
              <a:rPr lang="de-DE" dirty="0"/>
            </a:br>
            <a:r>
              <a:rPr lang="de-DE" dirty="0">
                <a:sym typeface="Wingdings" panose="05000000000000000000" pitchFamily="2" charset="2"/>
              </a:rPr>
              <a:t> Beschreibung der Luftaustritts- und der Fronttemperatur</a:t>
            </a:r>
            <a:endParaRPr lang="de-DE" dirty="0"/>
          </a:p>
          <a:p>
            <a:r>
              <a:rPr lang="de-DE" dirty="0"/>
              <a:t>Zusätzliche Modellierung der </a:t>
            </a:r>
            <a:r>
              <a:rPr lang="de-DE" dirty="0" err="1"/>
              <a:t>Gebläsedynamik</a:t>
            </a:r>
            <a:r>
              <a:rPr lang="de-DE" dirty="0"/>
              <a:t> (2 ODEs)</a:t>
            </a:r>
            <a:br>
              <a:rPr lang="de-DE" dirty="0"/>
            </a:br>
            <a:r>
              <a:rPr lang="de-DE" dirty="0">
                <a:sym typeface="Wingdings" panose="05000000000000000000" pitchFamily="2" charset="2"/>
              </a:rPr>
              <a:t> </a:t>
            </a:r>
            <a:r>
              <a:rPr lang="de-DE" dirty="0"/>
              <a:t>Luftmassenstrom von Einstellwert abhängig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12" name="Gruppieren 11">
            <a:extLst>
              <a:ext uri="{FF2B5EF4-FFF2-40B4-BE49-F238E27FC236}">
                <a16:creationId xmlns:a16="http://schemas.microsoft.com/office/drawing/2014/main" id="{4B2BCF22-612B-4AEE-8909-318081D12DDD}"/>
              </a:ext>
            </a:extLst>
          </p:cNvPr>
          <p:cNvGrpSpPr/>
          <p:nvPr/>
        </p:nvGrpSpPr>
        <p:grpSpPr>
          <a:xfrm>
            <a:off x="1109968" y="2875104"/>
            <a:ext cx="3569152" cy="3435010"/>
            <a:chOff x="552971" y="2330122"/>
            <a:chExt cx="3569152" cy="3435010"/>
          </a:xfrm>
        </p:grpSpPr>
        <p:pic>
          <p:nvPicPr>
            <p:cNvPr id="4" name="Grafik 3">
              <a:extLst>
                <a:ext uri="{FF2B5EF4-FFF2-40B4-BE49-F238E27FC236}">
                  <a16:creationId xmlns:a16="http://schemas.microsoft.com/office/drawing/2014/main" id="{5CFA8C92-4C46-425B-AE9C-23DE72A646FC}"/>
                </a:ext>
              </a:extLst>
            </p:cNvPr>
            <p:cNvPicPr>
              <a:picLocks noChangeAspect="1"/>
            </p:cNvPicPr>
            <p:nvPr/>
          </p:nvPicPr>
          <p:blipFill>
            <a:blip r:embed="rId4"/>
            <a:stretch>
              <a:fillRect/>
            </a:stretch>
          </p:blipFill>
          <p:spPr>
            <a:xfrm>
              <a:off x="552971" y="2330122"/>
              <a:ext cx="3569152" cy="3435010"/>
            </a:xfrm>
            <a:prstGeom prst="rect">
              <a:avLst/>
            </a:prstGeom>
          </p:spPr>
        </p:pic>
        <mc:AlternateContent xmlns:mc="http://schemas.openxmlformats.org/markup-compatibility/2006" xmlns:a14="http://schemas.microsoft.com/office/drawing/2010/main">
          <mc:Choice Requires="a14">
            <p:sp>
              <p:nvSpPr>
                <p:cNvPr id="11" name="TextBox 5">
                  <a:extLst>
                    <a:ext uri="{FF2B5EF4-FFF2-40B4-BE49-F238E27FC236}">
                      <a16:creationId xmlns:a16="http://schemas.microsoft.com/office/drawing/2014/main" id="{038A5BDA-4C33-4F0D-B1EA-2BA78FD2EDE1}"/>
                    </a:ext>
                  </a:extLst>
                </p:cNvPr>
                <p:cNvSpPr txBox="1"/>
                <p:nvPr/>
              </p:nvSpPr>
              <p:spPr>
                <a:xfrm>
                  <a:off x="3145259" y="3861842"/>
                  <a:ext cx="764311" cy="413607"/>
                </a:xfrm>
                <a:prstGeom prst="rect">
                  <a:avLst/>
                </a:prstGeom>
                <a:noFill/>
                <a:ln w="19050">
                  <a:solidFill>
                    <a:srgbClr val="C00000"/>
                  </a:solidFill>
                  <a:prstDash val="dash"/>
                </a:ln>
              </p:spPr>
              <p:txBody>
                <a:bodyPr wrap="square" rtlCol="0">
                  <a:spAutoFit/>
                </a:bodyPr>
                <a:lstStyle/>
                <a:p>
                  <a:pPr defTabSz="914583"/>
                  <a14:m>
                    <m:oMathPara xmlns:m="http://schemas.openxmlformats.org/officeDocument/2006/math">
                      <m:oMathParaPr>
                        <m:jc m:val="centerGroup"/>
                      </m:oMathParaPr>
                      <m:oMath xmlns:m="http://schemas.openxmlformats.org/officeDocument/2006/math">
                        <m:sSub>
                          <m:sSubPr>
                            <m:ctrlPr>
                              <a:rPr lang="en-DE" sz="2000" i="1" dirty="0">
                                <a:solidFill>
                                  <a:srgbClr val="000000"/>
                                </a:solidFill>
                                <a:latin typeface="Cambria Math" panose="02040503050406030204" pitchFamily="18" charset="0"/>
                              </a:rPr>
                            </m:ctrlPr>
                          </m:sSubPr>
                          <m:e>
                            <m:r>
                              <a:rPr lang="en-DE" sz="2000" i="1" dirty="0">
                                <a:solidFill>
                                  <a:srgbClr val="000000"/>
                                </a:solidFill>
                                <a:latin typeface="Cambria Math" panose="02040503050406030204" pitchFamily="18" charset="0"/>
                              </a:rPr>
                              <m:t>𝑇</m:t>
                            </m:r>
                          </m:e>
                          <m:sub>
                            <m:r>
                              <a:rPr lang="de-DE" sz="2000" i="1" dirty="0">
                                <a:solidFill>
                                  <a:srgbClr val="000000"/>
                                </a:solidFill>
                                <a:latin typeface="Cambria Math" panose="02040503050406030204" pitchFamily="18" charset="0"/>
                              </a:rPr>
                              <m:t>𝑜𝑢𝑡</m:t>
                            </m:r>
                          </m:sub>
                        </m:sSub>
                      </m:oMath>
                    </m:oMathPara>
                  </a14:m>
                  <a:endParaRPr lang="en-US" sz="2000" dirty="0">
                    <a:solidFill>
                      <a:srgbClr val="000000"/>
                    </a:solidFill>
                    <a:latin typeface="Arial" panose="020B0604020202020204"/>
                  </a:endParaRPr>
                </a:p>
              </p:txBody>
            </p:sp>
          </mc:Choice>
          <mc:Fallback xmlns="">
            <p:sp>
              <p:nvSpPr>
                <p:cNvPr id="11" name="TextBox 5">
                  <a:extLst>
                    <a:ext uri="{FF2B5EF4-FFF2-40B4-BE49-F238E27FC236}">
                      <a16:creationId xmlns:a16="http://schemas.microsoft.com/office/drawing/2014/main" id="{038A5BDA-4C33-4F0D-B1EA-2BA78FD2EDE1}"/>
                    </a:ext>
                  </a:extLst>
                </p:cNvPr>
                <p:cNvSpPr txBox="1">
                  <a:spLocks noRot="1" noChangeAspect="1" noMove="1" noResize="1" noEditPoints="1" noAdjustHandles="1" noChangeArrowheads="1" noChangeShapeType="1" noTextEdit="1"/>
                </p:cNvSpPr>
                <p:nvPr/>
              </p:nvSpPr>
              <p:spPr>
                <a:xfrm>
                  <a:off x="3145259" y="3861842"/>
                  <a:ext cx="764311" cy="413607"/>
                </a:xfrm>
                <a:prstGeom prst="rect">
                  <a:avLst/>
                </a:prstGeom>
                <a:blipFill>
                  <a:blip r:embed="rId5"/>
                  <a:stretch>
                    <a:fillRect/>
                  </a:stretch>
                </a:blipFill>
                <a:ln w="19050">
                  <a:solidFill>
                    <a:srgbClr val="C00000"/>
                  </a:solidFill>
                  <a:prstDash val="dash"/>
                </a:ln>
              </p:spPr>
              <p:txBody>
                <a:bodyPr/>
                <a:lstStyle/>
                <a:p>
                  <a:r>
                    <a:rPr lang="de-DE">
                      <a:noFill/>
                    </a:rPr>
                    <a:t> </a:t>
                  </a:r>
                </a:p>
              </p:txBody>
            </p:sp>
          </mc:Fallback>
        </mc:AlternateContent>
      </p:grpSp>
      <p:sp>
        <p:nvSpPr>
          <p:cNvPr id="10" name="Rectangle 15">
            <a:extLst>
              <a:ext uri="{FF2B5EF4-FFF2-40B4-BE49-F238E27FC236}">
                <a16:creationId xmlns:a16="http://schemas.microsoft.com/office/drawing/2014/main" id="{6D95CB9B-0869-4C7A-8388-8A41102AC2F5}"/>
              </a:ext>
            </a:extLst>
          </p:cNvPr>
          <p:cNvSpPr/>
          <p:nvPr/>
        </p:nvSpPr>
        <p:spPr>
          <a:xfrm>
            <a:off x="953791" y="6367314"/>
            <a:ext cx="11221200" cy="230832"/>
          </a:xfrm>
          <a:prstGeom prst="rect">
            <a:avLst/>
          </a:prstGeom>
        </p:spPr>
        <p:txBody>
          <a:bodyPr wrap="square">
            <a:spAutoFit/>
          </a:bodyPr>
          <a:lstStyle/>
          <a:p>
            <a:r>
              <a:rPr lang="de-DE" sz="900" dirty="0">
                <a:latin typeface="Segoe UI" panose="020B0502040204020203" pitchFamily="34" charset="0"/>
              </a:rPr>
              <a:t>[8] Jan </a:t>
            </a:r>
            <a:r>
              <a:rPr lang="de-DE" sz="900" dirty="0" err="1">
                <a:latin typeface="Segoe UI" panose="020B0502040204020203" pitchFamily="34" charset="0"/>
              </a:rPr>
              <a:t>Gall</a:t>
            </a:r>
            <a:r>
              <a:rPr lang="de-DE" sz="900" dirty="0">
                <a:latin typeface="Segoe UI" panose="020B0502040204020203" pitchFamily="34" charset="0"/>
              </a:rPr>
              <a:t>, Betriebsführung und -optimierung eines solarthermischen Turmkraftwerks, 2012</a:t>
            </a:r>
          </a:p>
        </p:txBody>
      </p:sp>
      <p:sp>
        <p:nvSpPr>
          <p:cNvPr id="13" name="TextBox 11">
            <a:extLst>
              <a:ext uri="{FF2B5EF4-FFF2-40B4-BE49-F238E27FC236}">
                <a16:creationId xmlns:a16="http://schemas.microsoft.com/office/drawing/2014/main" id="{D68DC94C-9BEF-4891-B23E-5846CC6E2E8E}"/>
              </a:ext>
            </a:extLst>
          </p:cNvPr>
          <p:cNvSpPr txBox="1"/>
          <p:nvPr/>
        </p:nvSpPr>
        <p:spPr bwMode="auto">
          <a:xfrm>
            <a:off x="11210994" y="5268515"/>
            <a:ext cx="7912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en-US" sz="1400" dirty="0" err="1">
                <a:solidFill>
                  <a:srgbClr val="000000"/>
                </a:solidFill>
                <a:latin typeface="Arial" panose="020B0604020202020204"/>
              </a:rPr>
              <a:t>Gemäß</a:t>
            </a:r>
            <a:r>
              <a:rPr lang="en-US" sz="1400" dirty="0">
                <a:solidFill>
                  <a:srgbClr val="000000"/>
                </a:solidFill>
                <a:latin typeface="Arial" panose="020B0604020202020204"/>
              </a:rPr>
              <a:t> [8, S.90]</a:t>
            </a:r>
          </a:p>
        </p:txBody>
      </p:sp>
      <p:sp>
        <p:nvSpPr>
          <p:cNvPr id="14" name="TextBox 11">
            <a:extLst>
              <a:ext uri="{FF2B5EF4-FFF2-40B4-BE49-F238E27FC236}">
                <a16:creationId xmlns:a16="http://schemas.microsoft.com/office/drawing/2014/main" id="{9647338D-7440-45B9-A285-B30B4C71BA85}"/>
              </a:ext>
            </a:extLst>
          </p:cNvPr>
          <p:cNvSpPr txBox="1"/>
          <p:nvPr/>
        </p:nvSpPr>
        <p:spPr bwMode="auto">
          <a:xfrm>
            <a:off x="4679120" y="5789616"/>
            <a:ext cx="7912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en-US" sz="1400" dirty="0" err="1">
                <a:solidFill>
                  <a:srgbClr val="000000"/>
                </a:solidFill>
                <a:latin typeface="Arial" panose="020B0604020202020204"/>
              </a:rPr>
              <a:t>Gemäß</a:t>
            </a:r>
            <a:r>
              <a:rPr lang="en-US" sz="1400" dirty="0">
                <a:solidFill>
                  <a:srgbClr val="000000"/>
                </a:solidFill>
                <a:latin typeface="Arial" panose="020B0604020202020204"/>
              </a:rPr>
              <a:t> [8, S.90]</a:t>
            </a:r>
          </a:p>
        </p:txBody>
      </p:sp>
    </p:spTree>
    <p:extLst>
      <p:ext uri="{BB962C8B-B14F-4D97-AF65-F5344CB8AC3E}">
        <p14:creationId xmlns:p14="http://schemas.microsoft.com/office/powerpoint/2010/main" val="265271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2447A8-6BC7-47AE-8276-77D906CB21A3}"/>
              </a:ext>
            </a:extLst>
          </p:cNvPr>
          <p:cNvSpPr>
            <a:spLocks noGrp="1"/>
          </p:cNvSpPr>
          <p:nvPr>
            <p:ph type="title"/>
          </p:nvPr>
        </p:nvSpPr>
        <p:spPr/>
        <p:txBody>
          <a:bodyPr/>
          <a:lstStyle/>
          <a:p>
            <a:r>
              <a:rPr lang="de-DE" dirty="0"/>
              <a:t>Modellbildung – Gesamtmodell </a:t>
            </a:r>
          </a:p>
        </p:txBody>
      </p:sp>
      <p:sp>
        <p:nvSpPr>
          <p:cNvPr id="4" name="Foliennummernplatzhalter 3">
            <a:extLst>
              <a:ext uri="{FF2B5EF4-FFF2-40B4-BE49-F238E27FC236}">
                <a16:creationId xmlns:a16="http://schemas.microsoft.com/office/drawing/2014/main" id="{A6AC5596-AC77-41A6-8047-B1C57311E093}"/>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16</a:t>
            </a:fld>
            <a:endParaRPr lang="de-DE">
              <a:solidFill>
                <a:srgbClr val="FFFFFF"/>
              </a:solidFill>
            </a:endParaRPr>
          </a:p>
        </p:txBody>
      </p:sp>
      <p:pic>
        <p:nvPicPr>
          <p:cNvPr id="6" name="Grafik 5">
            <a:extLst>
              <a:ext uri="{FF2B5EF4-FFF2-40B4-BE49-F238E27FC236}">
                <a16:creationId xmlns:a16="http://schemas.microsoft.com/office/drawing/2014/main" id="{D53A9C57-A8D8-4B90-B8FB-AC9A687D9944}"/>
              </a:ext>
            </a:extLst>
          </p:cNvPr>
          <p:cNvPicPr>
            <a:picLocks noChangeAspect="1"/>
          </p:cNvPicPr>
          <p:nvPr/>
        </p:nvPicPr>
        <p:blipFill>
          <a:blip r:embed="rId3"/>
          <a:stretch>
            <a:fillRect/>
          </a:stretch>
        </p:blipFill>
        <p:spPr>
          <a:xfrm>
            <a:off x="174508" y="2206311"/>
            <a:ext cx="6589422" cy="3816424"/>
          </a:xfrm>
          <a:prstGeom prst="rect">
            <a:avLst/>
          </a:prstGeom>
        </p:spPr>
      </p:pic>
      <p:pic>
        <p:nvPicPr>
          <p:cNvPr id="8" name="Grafik 7">
            <a:extLst>
              <a:ext uri="{FF2B5EF4-FFF2-40B4-BE49-F238E27FC236}">
                <a16:creationId xmlns:a16="http://schemas.microsoft.com/office/drawing/2014/main" id="{F9CADA5F-5797-480B-B812-85B5EDCB6FB7}"/>
              </a:ext>
            </a:extLst>
          </p:cNvPr>
          <p:cNvPicPr>
            <a:picLocks noChangeAspect="1"/>
          </p:cNvPicPr>
          <p:nvPr/>
        </p:nvPicPr>
        <p:blipFill>
          <a:blip r:embed="rId4"/>
          <a:stretch>
            <a:fillRect/>
          </a:stretch>
        </p:blipFill>
        <p:spPr>
          <a:xfrm>
            <a:off x="174508" y="2206311"/>
            <a:ext cx="6589422" cy="3816424"/>
          </a:xfrm>
          <a:prstGeom prst="rect">
            <a:avLst/>
          </a:prstGeom>
        </p:spPr>
      </p:pic>
      <p:pic>
        <p:nvPicPr>
          <p:cNvPr id="9" name="Grafik 8">
            <a:extLst>
              <a:ext uri="{FF2B5EF4-FFF2-40B4-BE49-F238E27FC236}">
                <a16:creationId xmlns:a16="http://schemas.microsoft.com/office/drawing/2014/main" id="{8AFE5A11-4738-4D26-A7E2-D74DBB4743DB}"/>
              </a:ext>
            </a:extLst>
          </p:cNvPr>
          <p:cNvPicPr>
            <a:picLocks noChangeAspect="1"/>
          </p:cNvPicPr>
          <p:nvPr/>
        </p:nvPicPr>
        <p:blipFill>
          <a:blip r:embed="rId5"/>
          <a:stretch>
            <a:fillRect/>
          </a:stretch>
        </p:blipFill>
        <p:spPr>
          <a:xfrm>
            <a:off x="174508" y="908861"/>
            <a:ext cx="6652467" cy="5113221"/>
          </a:xfrm>
          <a:prstGeom prst="rect">
            <a:avLst/>
          </a:prstGeom>
        </p:spPr>
      </p:pic>
      <p:pic>
        <p:nvPicPr>
          <p:cNvPr id="10" name="Grafik 9">
            <a:extLst>
              <a:ext uri="{FF2B5EF4-FFF2-40B4-BE49-F238E27FC236}">
                <a16:creationId xmlns:a16="http://schemas.microsoft.com/office/drawing/2014/main" id="{3BAB4C96-772C-4439-87F9-E602D13F360C}"/>
              </a:ext>
            </a:extLst>
          </p:cNvPr>
          <p:cNvPicPr>
            <a:picLocks noChangeAspect="1"/>
          </p:cNvPicPr>
          <p:nvPr/>
        </p:nvPicPr>
        <p:blipFill>
          <a:blip r:embed="rId6"/>
          <a:stretch>
            <a:fillRect/>
          </a:stretch>
        </p:blipFill>
        <p:spPr>
          <a:xfrm>
            <a:off x="174507" y="908861"/>
            <a:ext cx="6652467" cy="5113221"/>
          </a:xfrm>
          <a:prstGeom prst="rect">
            <a:avLst/>
          </a:prstGeom>
        </p:spPr>
      </p:pic>
      <p:pic>
        <p:nvPicPr>
          <p:cNvPr id="11" name="Grafik 10">
            <a:extLst>
              <a:ext uri="{FF2B5EF4-FFF2-40B4-BE49-F238E27FC236}">
                <a16:creationId xmlns:a16="http://schemas.microsoft.com/office/drawing/2014/main" id="{29161512-1C28-4750-B488-E99E1C02AAB4}"/>
              </a:ext>
            </a:extLst>
          </p:cNvPr>
          <p:cNvPicPr>
            <a:picLocks noChangeAspect="1"/>
          </p:cNvPicPr>
          <p:nvPr/>
        </p:nvPicPr>
        <p:blipFill>
          <a:blip r:embed="rId7"/>
          <a:stretch>
            <a:fillRect/>
          </a:stretch>
        </p:blipFill>
        <p:spPr>
          <a:xfrm>
            <a:off x="174508" y="909513"/>
            <a:ext cx="11871285" cy="5113222"/>
          </a:xfrm>
          <a:prstGeom prst="rect">
            <a:avLst/>
          </a:prstGeom>
        </p:spPr>
      </p:pic>
      <p:pic>
        <p:nvPicPr>
          <p:cNvPr id="12" name="Grafik 11">
            <a:extLst>
              <a:ext uri="{FF2B5EF4-FFF2-40B4-BE49-F238E27FC236}">
                <a16:creationId xmlns:a16="http://schemas.microsoft.com/office/drawing/2014/main" id="{B82A446D-F639-4683-9998-23D84BA38F50}"/>
              </a:ext>
            </a:extLst>
          </p:cNvPr>
          <p:cNvPicPr>
            <a:picLocks noChangeAspect="1"/>
          </p:cNvPicPr>
          <p:nvPr/>
        </p:nvPicPr>
        <p:blipFill>
          <a:blip r:embed="rId8"/>
          <a:stretch>
            <a:fillRect/>
          </a:stretch>
        </p:blipFill>
        <p:spPr>
          <a:xfrm>
            <a:off x="174508" y="909514"/>
            <a:ext cx="12017492" cy="5113221"/>
          </a:xfrm>
          <a:prstGeom prst="rect">
            <a:avLst/>
          </a:prstGeom>
        </p:spPr>
      </p:pic>
    </p:spTree>
    <p:extLst>
      <p:ext uri="{BB962C8B-B14F-4D97-AF65-F5344CB8AC3E}">
        <p14:creationId xmlns:p14="http://schemas.microsoft.com/office/powerpoint/2010/main" val="144503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13">
            <a:extLst>
              <a:ext uri="{FF2B5EF4-FFF2-40B4-BE49-F238E27FC236}">
                <a16:creationId xmlns:a16="http://schemas.microsoft.com/office/drawing/2014/main" id="{EDA809AB-622B-4372-A1CF-64E30AF7226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 r="7"/>
          <a:stretch>
            <a:fillRect/>
          </a:stretch>
        </p:blipFill>
        <p:spPr>
          <a:xfrm>
            <a:off x="287338" y="0"/>
            <a:ext cx="11904662" cy="6858000"/>
          </a:xfrm>
        </p:spPr>
      </p:pic>
      <p:sp>
        <p:nvSpPr>
          <p:cNvPr id="4" name="Foliennummernplatzhalter 3">
            <a:extLst>
              <a:ext uri="{FF2B5EF4-FFF2-40B4-BE49-F238E27FC236}">
                <a16:creationId xmlns:a16="http://schemas.microsoft.com/office/drawing/2014/main" id="{1E2BBED4-66A4-4406-9043-A10B13BF3AF8}"/>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17</a:t>
            </a:fld>
            <a:endParaRPr lang="de-DE">
              <a:solidFill>
                <a:srgbClr val="FFFFFF"/>
              </a:solidFill>
            </a:endParaRPr>
          </a:p>
        </p:txBody>
      </p:sp>
      <p:sp>
        <p:nvSpPr>
          <p:cNvPr id="5" name="Titel 4">
            <a:extLst>
              <a:ext uri="{FF2B5EF4-FFF2-40B4-BE49-F238E27FC236}">
                <a16:creationId xmlns:a16="http://schemas.microsoft.com/office/drawing/2014/main" id="{18942486-6BA1-4E30-9081-45E4980F2AA5}"/>
              </a:ext>
            </a:extLst>
          </p:cNvPr>
          <p:cNvSpPr>
            <a:spLocks noGrp="1"/>
          </p:cNvSpPr>
          <p:nvPr>
            <p:ph type="title"/>
          </p:nvPr>
        </p:nvSpPr>
        <p:spPr>
          <a:xfrm>
            <a:off x="287338" y="5092058"/>
            <a:ext cx="10696607" cy="1141702"/>
          </a:xfrm>
        </p:spPr>
        <p:txBody>
          <a:bodyPr/>
          <a:lstStyle/>
          <a:p>
            <a:r>
              <a:rPr lang="de-DE" dirty="0"/>
              <a:t>Regelung</a:t>
            </a:r>
          </a:p>
        </p:txBody>
      </p:sp>
      <p:sp>
        <p:nvSpPr>
          <p:cNvPr id="7" name="Textplatzhalter 6">
            <a:extLst>
              <a:ext uri="{FF2B5EF4-FFF2-40B4-BE49-F238E27FC236}">
                <a16:creationId xmlns:a16="http://schemas.microsoft.com/office/drawing/2014/main" id="{6FE70534-9E4F-404B-9A23-26B22EC4BE0D}"/>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72683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platzhalter 1">
            <a:extLst>
              <a:ext uri="{FF2B5EF4-FFF2-40B4-BE49-F238E27FC236}">
                <a16:creationId xmlns:a16="http://schemas.microsoft.com/office/drawing/2014/main" id="{C9B0E43B-4F5F-46E0-BE04-B17B19A7139F}"/>
              </a:ext>
            </a:extLst>
          </p:cNvPr>
          <p:cNvSpPr txBox="1">
            <a:spLocks/>
          </p:cNvSpPr>
          <p:nvPr/>
        </p:nvSpPr>
        <p:spPr bwMode="auto">
          <a:xfrm>
            <a:off x="486987" y="1753261"/>
            <a:ext cx="540112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5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Der Regler soll:</a:t>
            </a:r>
          </a:p>
          <a:p>
            <a:pPr marL="6264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Die Luftaustrittstemperatur konstant halten</a:t>
            </a:r>
            <a:b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b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und damit den Wirkungsgrad erhöhen</a:t>
            </a:r>
          </a:p>
          <a:p>
            <a:pPr marL="6264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Betriebssicherheit des Receivers durch </a:t>
            </a:r>
            <a:b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b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Restriktion der Fronttemperatur gewährleisten</a:t>
            </a:r>
          </a:p>
          <a:p>
            <a:pPr marL="6264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Ruhiges Regelverhalten aufweisen</a:t>
            </a:r>
          </a:p>
        </p:txBody>
      </p:sp>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Reglerentwurf</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18</a:t>
            </a:fld>
            <a:endParaRPr lang="de-DE" dirty="0"/>
          </a:p>
        </p:txBody>
      </p:sp>
      <p:grpSp>
        <p:nvGrpSpPr>
          <p:cNvPr id="8" name="Gruppieren 7">
            <a:extLst>
              <a:ext uri="{FF2B5EF4-FFF2-40B4-BE49-F238E27FC236}">
                <a16:creationId xmlns:a16="http://schemas.microsoft.com/office/drawing/2014/main" id="{C2469262-2C5C-4C23-9046-97D38E0433C8}"/>
              </a:ext>
            </a:extLst>
          </p:cNvPr>
          <p:cNvGrpSpPr/>
          <p:nvPr/>
        </p:nvGrpSpPr>
        <p:grpSpPr>
          <a:xfrm>
            <a:off x="6017591" y="2347916"/>
            <a:ext cx="864781" cy="455223"/>
            <a:chOff x="6024894" y="1842734"/>
            <a:chExt cx="864781" cy="455223"/>
          </a:xfrm>
        </p:grpSpPr>
        <mc:AlternateContent xmlns:mc="http://schemas.openxmlformats.org/markup-compatibility/2006" xmlns:a14="http://schemas.microsoft.com/office/drawing/2010/main">
          <mc:Choice Requires="a14">
            <p:sp>
              <p:nvSpPr>
                <p:cNvPr id="27" name="TextBox 39">
                  <a:extLst>
                    <a:ext uri="{FF2B5EF4-FFF2-40B4-BE49-F238E27FC236}">
                      <a16:creationId xmlns:a16="http://schemas.microsoft.com/office/drawing/2014/main" id="{1913959F-74F4-4578-9CBB-E184845E0C1C}"/>
                    </a:ext>
                  </a:extLst>
                </p:cNvPr>
                <p:cNvSpPr txBox="1"/>
                <p:nvPr/>
              </p:nvSpPr>
              <p:spPr bwMode="auto">
                <a:xfrm>
                  <a:off x="6234840" y="1931374"/>
                  <a:ext cx="481756" cy="246221"/>
                </a:xfrm>
                <a:prstGeom prst="rect">
                  <a:avLst/>
                </a:prstGeom>
                <a:solidFill>
                  <a:schemeClr val="bg1"/>
                </a:solidFill>
                <a:ln>
                  <a:noFill/>
                </a:ln>
                <a:effectLst/>
              </p:spPr>
              <p:txBody>
                <a:bodyPr vert="horz" wrap="square" lIns="0" tIns="0" rIns="0" bIns="0" numCol="1" rtlCol="0" anchor="t" anchorCtr="0" compatLnSpc="1">
                  <a:prstTxWarp prst="textNoShape">
                    <a:avLst/>
                  </a:prstTxWarp>
                  <a:spAutoFit/>
                </a:bodyPr>
                <a:lstStyle/>
                <a:p>
                  <a:pPr algn="just" defTabSz="914583"/>
                  <a14:m>
                    <m:oMathPara xmlns:m="http://schemas.openxmlformats.org/officeDocument/2006/math">
                      <m:oMathParaPr>
                        <m:jc m:val="center"/>
                      </m:oMathParaPr>
                      <m:oMath xmlns:m="http://schemas.openxmlformats.org/officeDocument/2006/math">
                        <m:sSub>
                          <m:sSubPr>
                            <m:ctrlPr>
                              <a:rPr lang="de-DE" sz="1600" i="1" smtClean="0">
                                <a:solidFill>
                                  <a:srgbClr val="000000"/>
                                </a:solidFill>
                                <a:latin typeface="Cambria Math" panose="02040503050406030204" pitchFamily="18" charset="0"/>
                                <a:ea typeface="Cambria Math" panose="02040503050406030204" pitchFamily="18" charset="0"/>
                              </a:rPr>
                            </m:ctrlPr>
                          </m:sSubPr>
                          <m:e>
                            <m:r>
                              <a:rPr lang="de-DE" sz="1600" i="1">
                                <a:solidFill>
                                  <a:srgbClr val="000000"/>
                                </a:solidFill>
                                <a:latin typeface="Cambria Math" panose="02040503050406030204" pitchFamily="18" charset="0"/>
                                <a:ea typeface="Cambria Math" panose="02040503050406030204" pitchFamily="18" charset="0"/>
                              </a:rPr>
                              <m:t>𝑇</m:t>
                            </m:r>
                          </m:e>
                          <m:sub>
                            <m:r>
                              <a:rPr lang="de-DE" sz="1600" b="0" i="1" smtClean="0">
                                <a:solidFill>
                                  <a:srgbClr val="000000"/>
                                </a:solidFill>
                                <a:latin typeface="Cambria Math" panose="02040503050406030204" pitchFamily="18" charset="0"/>
                                <a:ea typeface="Cambria Math" panose="02040503050406030204" pitchFamily="18" charset="0"/>
                              </a:rPr>
                              <m:t>𝑜𝑢𝑡</m:t>
                            </m:r>
                          </m:sub>
                        </m:sSub>
                      </m:oMath>
                    </m:oMathPara>
                  </a14:m>
                  <a:endParaRPr lang="en-US" sz="1600" dirty="0">
                    <a:solidFill>
                      <a:srgbClr val="000000"/>
                    </a:solidFill>
                    <a:latin typeface="Arial" panose="020B0604020202020204"/>
                  </a:endParaRPr>
                </a:p>
              </p:txBody>
            </p:sp>
          </mc:Choice>
          <mc:Fallback xmlns="">
            <p:sp>
              <p:nvSpPr>
                <p:cNvPr id="27" name="TextBox 39">
                  <a:extLst>
                    <a:ext uri="{FF2B5EF4-FFF2-40B4-BE49-F238E27FC236}">
                      <a16:creationId xmlns:a16="http://schemas.microsoft.com/office/drawing/2014/main" id="{1913959F-74F4-4578-9CBB-E184845E0C1C}"/>
                    </a:ext>
                  </a:extLst>
                </p:cNvPr>
                <p:cNvSpPr txBox="1">
                  <a:spLocks noRot="1" noChangeAspect="1" noMove="1" noResize="1" noEditPoints="1" noAdjustHandles="1" noChangeArrowheads="1" noChangeShapeType="1" noTextEdit="1"/>
                </p:cNvSpPr>
                <p:nvPr/>
              </p:nvSpPr>
              <p:spPr bwMode="auto">
                <a:xfrm>
                  <a:off x="6234840" y="1931374"/>
                  <a:ext cx="481756" cy="246221"/>
                </a:xfrm>
                <a:prstGeom prst="rect">
                  <a:avLst/>
                </a:prstGeom>
                <a:blipFill>
                  <a:blip r:embed="rId2"/>
                  <a:stretch>
                    <a:fillRect l="-2532" b="-17500"/>
                  </a:stretch>
                </a:blipFill>
                <a:ln>
                  <a:noFill/>
                </a:ln>
                <a:effectLst/>
                <a:extLst/>
              </p:spPr>
              <p:txBody>
                <a:bodyPr/>
                <a:lstStyle/>
                <a:p>
                  <a:r>
                    <a:rPr lang="de-DE">
                      <a:noFill/>
                    </a:rPr>
                    <a:t> </a:t>
                  </a:r>
                </a:p>
              </p:txBody>
            </p:sp>
          </mc:Fallback>
        </mc:AlternateContent>
        <p:sp>
          <p:nvSpPr>
            <p:cNvPr id="3" name="Rechteck 2">
              <a:extLst>
                <a:ext uri="{FF2B5EF4-FFF2-40B4-BE49-F238E27FC236}">
                  <a16:creationId xmlns:a16="http://schemas.microsoft.com/office/drawing/2014/main" id="{E0FADA98-1340-4D5A-8DD4-C6BC0880E24E}"/>
                </a:ext>
              </a:extLst>
            </p:cNvPr>
            <p:cNvSpPr/>
            <p:nvPr/>
          </p:nvSpPr>
          <p:spPr>
            <a:xfrm>
              <a:off x="6024894" y="1842734"/>
              <a:ext cx="864781" cy="455223"/>
            </a:xfrm>
            <a:prstGeom prst="rect">
              <a:avLst/>
            </a:prstGeom>
            <a:noFill/>
            <a:ln w="9525">
              <a:solidFill>
                <a:srgbClr val="68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grpSp>
      <p:grpSp>
        <p:nvGrpSpPr>
          <p:cNvPr id="9" name="Gruppieren 8">
            <a:extLst>
              <a:ext uri="{FF2B5EF4-FFF2-40B4-BE49-F238E27FC236}">
                <a16:creationId xmlns:a16="http://schemas.microsoft.com/office/drawing/2014/main" id="{C775534F-D105-41BB-BD48-D5964C93A0E6}"/>
              </a:ext>
            </a:extLst>
          </p:cNvPr>
          <p:cNvGrpSpPr/>
          <p:nvPr/>
        </p:nvGrpSpPr>
        <p:grpSpPr>
          <a:xfrm>
            <a:off x="7609755" y="2347915"/>
            <a:ext cx="864781" cy="455223"/>
            <a:chOff x="6024894" y="2382795"/>
            <a:chExt cx="864781" cy="455223"/>
          </a:xfrm>
        </p:grpSpPr>
        <p:pic>
          <p:nvPicPr>
            <p:cNvPr id="18" name="Picture 18">
              <a:extLst>
                <a:ext uri="{FF2B5EF4-FFF2-40B4-BE49-F238E27FC236}">
                  <a16:creationId xmlns:a16="http://schemas.microsoft.com/office/drawing/2014/main" id="{9B03F807-4DC1-432B-A039-AD57D0AE0701}"/>
                </a:ext>
              </a:extLst>
            </p:cNvPr>
            <p:cNvPicPr>
              <a:picLocks noChangeAspect="1"/>
            </p:cNvPicPr>
            <p:nvPr/>
          </p:nvPicPr>
          <p:blipFill rotWithShape="1">
            <a:blip r:embed="rId3">
              <a:extLst>
                <a:ext uri="{28A0092B-C50C-407E-A947-70E740481C1C}">
                  <a14:useLocalDpi xmlns:a14="http://schemas.microsoft.com/office/drawing/2010/main" val="0"/>
                </a:ext>
              </a:extLst>
            </a:blip>
            <a:srcRect l="35726" t="29768" r="36954" b="30054"/>
            <a:stretch/>
          </p:blipFill>
          <p:spPr>
            <a:xfrm>
              <a:off x="6286139" y="2518955"/>
              <a:ext cx="342290" cy="182903"/>
            </a:xfrm>
            <a:prstGeom prst="rect">
              <a:avLst/>
            </a:prstGeom>
          </p:spPr>
        </p:pic>
        <p:sp>
          <p:nvSpPr>
            <p:cNvPr id="30" name="Rechteck 29">
              <a:extLst>
                <a:ext uri="{FF2B5EF4-FFF2-40B4-BE49-F238E27FC236}">
                  <a16:creationId xmlns:a16="http://schemas.microsoft.com/office/drawing/2014/main" id="{F03D9D8A-C01A-4985-8C60-92C496CCAB3D}"/>
                </a:ext>
              </a:extLst>
            </p:cNvPr>
            <p:cNvSpPr/>
            <p:nvPr/>
          </p:nvSpPr>
          <p:spPr>
            <a:xfrm>
              <a:off x="6024894" y="2382795"/>
              <a:ext cx="864781" cy="455223"/>
            </a:xfrm>
            <a:prstGeom prst="rect">
              <a:avLst/>
            </a:prstGeom>
            <a:noFill/>
            <a:ln w="9525">
              <a:solidFill>
                <a:srgbClr val="68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grpSp>
      <p:grpSp>
        <p:nvGrpSpPr>
          <p:cNvPr id="10" name="Gruppieren 9">
            <a:extLst>
              <a:ext uri="{FF2B5EF4-FFF2-40B4-BE49-F238E27FC236}">
                <a16:creationId xmlns:a16="http://schemas.microsoft.com/office/drawing/2014/main" id="{86A6C1A2-B949-41BB-A3C2-3209D559462F}"/>
              </a:ext>
            </a:extLst>
          </p:cNvPr>
          <p:cNvGrpSpPr/>
          <p:nvPr/>
        </p:nvGrpSpPr>
        <p:grpSpPr>
          <a:xfrm>
            <a:off x="6024894" y="3129295"/>
            <a:ext cx="865357" cy="455223"/>
            <a:chOff x="6024894" y="2905434"/>
            <a:chExt cx="865357" cy="455223"/>
          </a:xfrm>
        </p:grpSpPr>
        <mc:AlternateContent xmlns:mc="http://schemas.openxmlformats.org/markup-compatibility/2006" xmlns:a14="http://schemas.microsoft.com/office/drawing/2010/main">
          <mc:Choice Requires="a14">
            <p:sp>
              <p:nvSpPr>
                <p:cNvPr id="24" name="TextBox 24">
                  <a:extLst>
                    <a:ext uri="{FF2B5EF4-FFF2-40B4-BE49-F238E27FC236}">
                      <a16:creationId xmlns:a16="http://schemas.microsoft.com/office/drawing/2014/main" id="{C301700F-E006-4E78-8347-7FDCD5C88604}"/>
                    </a:ext>
                  </a:extLst>
                </p:cNvPr>
                <p:cNvSpPr txBox="1"/>
                <p:nvPr/>
              </p:nvSpPr>
              <p:spPr bwMode="auto">
                <a:xfrm>
                  <a:off x="6061186" y="3009939"/>
                  <a:ext cx="829065" cy="246214"/>
                </a:xfrm>
                <a:prstGeom prst="rect">
                  <a:avLst/>
                </a:prstGeom>
                <a:solidFill>
                  <a:schemeClr val="bg1"/>
                </a:solidFill>
                <a:ln>
                  <a:noFill/>
                </a:ln>
                <a:effectLst/>
              </p:spPr>
              <p:txBody>
                <a:bodyPr vert="horz" wrap="square" lIns="0" tIns="0" rIns="0" bIns="0" numCol="1" rtlCol="0" anchor="t" anchorCtr="0" compatLnSpc="1">
                  <a:prstTxWarp prst="textNoShape">
                    <a:avLst/>
                  </a:prstTxWarp>
                  <a:spAutoFit/>
                </a:bodyPr>
                <a:lstStyle/>
                <a:p>
                  <a:pPr defTabSz="914583"/>
                  <a14:m>
                    <m:oMathPara xmlns:m="http://schemas.openxmlformats.org/officeDocument/2006/math">
                      <m:oMathParaPr>
                        <m:jc m:val="centerGroup"/>
                      </m:oMathParaPr>
                      <m:oMath xmlns:m="http://schemas.openxmlformats.org/officeDocument/2006/math">
                        <m:r>
                          <a:rPr lang="de-DE" sz="1600" i="1">
                            <a:solidFill>
                              <a:srgbClr val="000000"/>
                            </a:solidFill>
                            <a:latin typeface="Cambria Math" panose="02040503050406030204" pitchFamily="18" charset="0"/>
                          </a:rPr>
                          <m:t>𝑇</m:t>
                        </m:r>
                        <m:r>
                          <a:rPr lang="de-DE" sz="1600" i="1">
                            <a:solidFill>
                              <a:srgbClr val="000000"/>
                            </a:solidFill>
                            <a:latin typeface="Cambria Math" panose="02040503050406030204" pitchFamily="18" charset="0"/>
                            <a:ea typeface="Cambria Math" panose="02040503050406030204" pitchFamily="18" charset="0"/>
                          </a:rPr>
                          <m:t>≤</m:t>
                        </m:r>
                        <m:sSub>
                          <m:sSubPr>
                            <m:ctrlPr>
                              <a:rPr lang="de-DE" sz="1600" i="1">
                                <a:solidFill>
                                  <a:srgbClr val="000000"/>
                                </a:solidFill>
                                <a:latin typeface="Cambria Math" panose="02040503050406030204" pitchFamily="18" charset="0"/>
                                <a:ea typeface="Cambria Math" panose="02040503050406030204" pitchFamily="18" charset="0"/>
                              </a:rPr>
                            </m:ctrlPr>
                          </m:sSubPr>
                          <m:e>
                            <m:r>
                              <a:rPr lang="de-DE" sz="1600" i="1">
                                <a:solidFill>
                                  <a:srgbClr val="000000"/>
                                </a:solidFill>
                                <a:latin typeface="Cambria Math" panose="02040503050406030204" pitchFamily="18" charset="0"/>
                                <a:ea typeface="Cambria Math" panose="02040503050406030204" pitchFamily="18" charset="0"/>
                              </a:rPr>
                              <m:t>𝑇</m:t>
                            </m:r>
                          </m:e>
                          <m:sub>
                            <m:r>
                              <a:rPr lang="de-DE" sz="1600" i="1">
                                <a:solidFill>
                                  <a:srgbClr val="000000"/>
                                </a:solidFill>
                                <a:latin typeface="Cambria Math" panose="02040503050406030204" pitchFamily="18" charset="0"/>
                                <a:ea typeface="Cambria Math" panose="02040503050406030204" pitchFamily="18" charset="0"/>
                              </a:rPr>
                              <m:t>𝑚𝑎𝑥</m:t>
                            </m:r>
                          </m:sub>
                        </m:sSub>
                      </m:oMath>
                    </m:oMathPara>
                  </a14:m>
                  <a:endParaRPr lang="en-US" sz="1600" dirty="0">
                    <a:solidFill>
                      <a:srgbClr val="000000"/>
                    </a:solidFill>
                    <a:latin typeface="Arial" panose="020B0604020202020204"/>
                  </a:endParaRPr>
                </a:p>
              </p:txBody>
            </p:sp>
          </mc:Choice>
          <mc:Fallback xmlns="">
            <p:sp>
              <p:nvSpPr>
                <p:cNvPr id="24" name="TextBox 24">
                  <a:extLst>
                    <a:ext uri="{FF2B5EF4-FFF2-40B4-BE49-F238E27FC236}">
                      <a16:creationId xmlns:a16="http://schemas.microsoft.com/office/drawing/2014/main" id="{C301700F-E006-4E78-8347-7FDCD5C88604}"/>
                    </a:ext>
                  </a:extLst>
                </p:cNvPr>
                <p:cNvSpPr txBox="1">
                  <a:spLocks noRot="1" noChangeAspect="1" noMove="1" noResize="1" noEditPoints="1" noAdjustHandles="1" noChangeArrowheads="1" noChangeShapeType="1" noTextEdit="1"/>
                </p:cNvSpPr>
                <p:nvPr/>
              </p:nvSpPr>
              <p:spPr bwMode="auto">
                <a:xfrm>
                  <a:off x="6061186" y="3009939"/>
                  <a:ext cx="829065" cy="246214"/>
                </a:xfrm>
                <a:prstGeom prst="rect">
                  <a:avLst/>
                </a:prstGeom>
                <a:blipFill>
                  <a:blip r:embed="rId4"/>
                  <a:stretch>
                    <a:fillRect l="-7353" r="-2206" b="-12195"/>
                  </a:stretch>
                </a:blipFill>
                <a:ln>
                  <a:noFill/>
                </a:ln>
                <a:effectLst/>
                <a:extLst/>
              </p:spPr>
              <p:txBody>
                <a:bodyPr/>
                <a:lstStyle/>
                <a:p>
                  <a:r>
                    <a:rPr lang="de-DE">
                      <a:noFill/>
                    </a:rPr>
                    <a:t> </a:t>
                  </a:r>
                </a:p>
              </p:txBody>
            </p:sp>
          </mc:Fallback>
        </mc:AlternateContent>
        <p:sp>
          <p:nvSpPr>
            <p:cNvPr id="31" name="Rechteck 30">
              <a:extLst>
                <a:ext uri="{FF2B5EF4-FFF2-40B4-BE49-F238E27FC236}">
                  <a16:creationId xmlns:a16="http://schemas.microsoft.com/office/drawing/2014/main" id="{3628754A-B179-4995-A9B0-540882145FF7}"/>
                </a:ext>
              </a:extLst>
            </p:cNvPr>
            <p:cNvSpPr/>
            <p:nvPr/>
          </p:nvSpPr>
          <p:spPr>
            <a:xfrm>
              <a:off x="6024894" y="2905434"/>
              <a:ext cx="864781" cy="455223"/>
            </a:xfrm>
            <a:prstGeom prst="rect">
              <a:avLst/>
            </a:prstGeom>
            <a:noFill/>
            <a:ln w="9525">
              <a:solidFill>
                <a:srgbClr val="68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grpSp>
      <p:grpSp>
        <p:nvGrpSpPr>
          <p:cNvPr id="11" name="Gruppieren 10">
            <a:extLst>
              <a:ext uri="{FF2B5EF4-FFF2-40B4-BE49-F238E27FC236}">
                <a16:creationId xmlns:a16="http://schemas.microsoft.com/office/drawing/2014/main" id="{AFB50037-B390-4574-8806-9C02B05A65DF}"/>
              </a:ext>
            </a:extLst>
          </p:cNvPr>
          <p:cNvGrpSpPr/>
          <p:nvPr/>
        </p:nvGrpSpPr>
        <p:grpSpPr>
          <a:xfrm>
            <a:off x="6024894" y="3910675"/>
            <a:ext cx="864781" cy="455223"/>
            <a:chOff x="6024894" y="3434074"/>
            <a:chExt cx="864781" cy="455223"/>
          </a:xfrm>
        </p:grpSpPr>
        <p:sp>
          <p:nvSpPr>
            <p:cNvPr id="32" name="Rechteck 31">
              <a:extLst>
                <a:ext uri="{FF2B5EF4-FFF2-40B4-BE49-F238E27FC236}">
                  <a16:creationId xmlns:a16="http://schemas.microsoft.com/office/drawing/2014/main" id="{0D381214-72C0-4451-86ED-719A878813B2}"/>
                </a:ext>
              </a:extLst>
            </p:cNvPr>
            <p:cNvSpPr/>
            <p:nvPr/>
          </p:nvSpPr>
          <p:spPr>
            <a:xfrm>
              <a:off x="6024894" y="3434074"/>
              <a:ext cx="864781" cy="455223"/>
            </a:xfrm>
            <a:prstGeom prst="rect">
              <a:avLst/>
            </a:prstGeom>
            <a:noFill/>
            <a:ln w="9525">
              <a:solidFill>
                <a:srgbClr val="68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grpSp>
          <p:nvGrpSpPr>
            <p:cNvPr id="4" name="Gruppieren 3">
              <a:extLst>
                <a:ext uri="{FF2B5EF4-FFF2-40B4-BE49-F238E27FC236}">
                  <a16:creationId xmlns:a16="http://schemas.microsoft.com/office/drawing/2014/main" id="{4FE78914-4DA3-49B7-A774-15CD3DA3621A}"/>
                </a:ext>
              </a:extLst>
            </p:cNvPr>
            <p:cNvGrpSpPr/>
            <p:nvPr/>
          </p:nvGrpSpPr>
          <p:grpSpPr>
            <a:xfrm>
              <a:off x="6097587" y="3538575"/>
              <a:ext cx="547001" cy="246221"/>
              <a:chOff x="6216406" y="3541094"/>
              <a:chExt cx="481756" cy="246221"/>
            </a:xfrm>
          </p:grpSpPr>
          <mc:AlternateContent xmlns:mc="http://schemas.openxmlformats.org/markup-compatibility/2006" xmlns:a14="http://schemas.microsoft.com/office/drawing/2010/main">
            <mc:Choice Requires="a14">
              <p:sp>
                <p:nvSpPr>
                  <p:cNvPr id="20" name="TextBox 39">
                    <a:extLst>
                      <a:ext uri="{FF2B5EF4-FFF2-40B4-BE49-F238E27FC236}">
                        <a16:creationId xmlns:a16="http://schemas.microsoft.com/office/drawing/2014/main" id="{D38DE3FE-F866-43C3-9942-32F9B99C9D45}"/>
                      </a:ext>
                    </a:extLst>
                  </p:cNvPr>
                  <p:cNvSpPr txBox="1"/>
                  <p:nvPr/>
                </p:nvSpPr>
                <p:spPr bwMode="auto">
                  <a:xfrm>
                    <a:off x="6216406" y="3541094"/>
                    <a:ext cx="481756" cy="246221"/>
                  </a:xfrm>
                  <a:prstGeom prst="rect">
                    <a:avLst/>
                  </a:prstGeom>
                  <a:solidFill>
                    <a:schemeClr val="bg1"/>
                  </a:solidFill>
                  <a:ln>
                    <a:noFill/>
                  </a:ln>
                  <a:effectLst/>
                </p:spPr>
                <p:txBody>
                  <a:bodyPr vert="horz" wrap="square" lIns="0" tIns="0" rIns="0" bIns="0" numCol="1" rtlCol="0" anchor="t" anchorCtr="0" compatLnSpc="1">
                    <a:prstTxWarp prst="textNoShape">
                      <a:avLst/>
                    </a:prstTxWarp>
                    <a:spAutoFit/>
                  </a:bodyPr>
                  <a:lstStyle/>
                  <a:p>
                    <a:pPr algn="just" defTabSz="914583"/>
                    <a14:m>
                      <m:oMathPara xmlns:m="http://schemas.openxmlformats.org/officeDocument/2006/math">
                        <m:oMathParaPr>
                          <m:jc m:val="center"/>
                        </m:oMathParaPr>
                        <m:oMath xmlns:m="http://schemas.openxmlformats.org/officeDocument/2006/math">
                          <m:r>
                            <m:rPr>
                              <m:sty m:val="p"/>
                            </m:rPr>
                            <a:rPr lang="de-DE" sz="1600" b="0" i="0" smtClean="0">
                              <a:solidFill>
                                <a:srgbClr val="000000"/>
                              </a:solidFill>
                              <a:latin typeface="Cambria Math" panose="02040503050406030204" pitchFamily="18" charset="0"/>
                            </a:rPr>
                            <m:t>Δ</m:t>
                          </m:r>
                          <m:r>
                            <a:rPr lang="de-DE" sz="1600" b="0" i="1" smtClean="0">
                              <a:solidFill>
                                <a:srgbClr val="000000"/>
                              </a:solidFill>
                              <a:latin typeface="Cambria Math" panose="02040503050406030204" pitchFamily="18" charset="0"/>
                            </a:rPr>
                            <m:t>𝑢</m:t>
                          </m:r>
                        </m:oMath>
                      </m:oMathPara>
                    </a14:m>
                    <a:endParaRPr lang="en-US" sz="1600" dirty="0">
                      <a:solidFill>
                        <a:srgbClr val="000000"/>
                      </a:solidFill>
                      <a:latin typeface="Arial" panose="020B0604020202020204"/>
                    </a:endParaRPr>
                  </a:p>
                </p:txBody>
              </p:sp>
            </mc:Choice>
            <mc:Fallback xmlns="">
              <p:sp>
                <p:nvSpPr>
                  <p:cNvPr id="20" name="TextBox 39">
                    <a:extLst>
                      <a:ext uri="{FF2B5EF4-FFF2-40B4-BE49-F238E27FC236}">
                        <a16:creationId xmlns:a16="http://schemas.microsoft.com/office/drawing/2014/main" id="{D38DE3FE-F866-43C3-9942-32F9B99C9D45}"/>
                      </a:ext>
                    </a:extLst>
                  </p:cNvPr>
                  <p:cNvSpPr txBox="1">
                    <a:spLocks noRot="1" noChangeAspect="1" noMove="1" noResize="1" noEditPoints="1" noAdjustHandles="1" noChangeArrowheads="1" noChangeShapeType="1" noTextEdit="1"/>
                  </p:cNvSpPr>
                  <p:nvPr/>
                </p:nvSpPr>
                <p:spPr bwMode="auto">
                  <a:xfrm>
                    <a:off x="6216406" y="3541094"/>
                    <a:ext cx="481756" cy="246221"/>
                  </a:xfrm>
                  <a:prstGeom prst="rect">
                    <a:avLst/>
                  </a:prstGeom>
                  <a:blipFill>
                    <a:blip r:embed="rId5"/>
                    <a:stretch>
                      <a:fillRect b="-7500"/>
                    </a:stretch>
                  </a:blipFill>
                  <a:ln>
                    <a:noFill/>
                  </a:ln>
                  <a:effectLst/>
                  <a:extLst/>
                </p:spPr>
                <p:txBody>
                  <a:bodyPr/>
                  <a:lstStyle/>
                  <a:p>
                    <a:r>
                      <a:rPr lang="de-DE">
                        <a:noFill/>
                      </a:rPr>
                      <a:t> </a:t>
                    </a:r>
                  </a:p>
                </p:txBody>
              </p:sp>
            </mc:Fallback>
          </mc:AlternateContent>
          <p:pic>
            <p:nvPicPr>
              <p:cNvPr id="33" name="Picture 18">
                <a:extLst>
                  <a:ext uri="{FF2B5EF4-FFF2-40B4-BE49-F238E27FC236}">
                    <a16:creationId xmlns:a16="http://schemas.microsoft.com/office/drawing/2014/main" id="{EE31D231-2F39-4799-8E13-12948ACC9C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437" t="29768" r="36954" b="30054"/>
              <a:stretch/>
            </p:blipFill>
            <p:spPr>
              <a:xfrm rot="10800000">
                <a:off x="6565296" y="3572752"/>
                <a:ext cx="132866" cy="182903"/>
              </a:xfrm>
              <a:prstGeom prst="rect">
                <a:avLst/>
              </a:prstGeom>
            </p:spPr>
          </p:pic>
        </p:grpSp>
      </p:grpSp>
      <p:pic>
        <p:nvPicPr>
          <p:cNvPr id="15" name="Grafik 14" descr="Linienpfeil: Kurve gegen den Uhrzeigersinn">
            <a:extLst>
              <a:ext uri="{FF2B5EF4-FFF2-40B4-BE49-F238E27FC236}">
                <a16:creationId xmlns:a16="http://schemas.microsoft.com/office/drawing/2014/main" id="{137A3AC1-3B0F-47F1-9F72-41773F2426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691821" flipH="1">
            <a:off x="7031264" y="2317062"/>
            <a:ext cx="429599" cy="429599"/>
          </a:xfrm>
          <a:prstGeom prst="rect">
            <a:avLst/>
          </a:prstGeom>
        </p:spPr>
      </p:pic>
      <p:pic>
        <p:nvPicPr>
          <p:cNvPr id="28" name="Grafik 27" descr="Linienpfeil: Kurve gegen den Uhrzeigersinn">
            <a:extLst>
              <a:ext uri="{FF2B5EF4-FFF2-40B4-BE49-F238E27FC236}">
                <a16:creationId xmlns:a16="http://schemas.microsoft.com/office/drawing/2014/main" id="{F23D6D2D-2C1A-4DE9-B8A4-425B54D5D1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691821" flipH="1">
            <a:off x="7031264" y="3798199"/>
            <a:ext cx="429599" cy="429599"/>
          </a:xfrm>
          <a:prstGeom prst="rect">
            <a:avLst/>
          </a:prstGeom>
        </p:spPr>
      </p:pic>
      <p:pic>
        <p:nvPicPr>
          <p:cNvPr id="29" name="Grafik 28" descr="Linienpfeil: Kurve gegen den Uhrzeigersinn">
            <a:extLst>
              <a:ext uri="{FF2B5EF4-FFF2-40B4-BE49-F238E27FC236}">
                <a16:creationId xmlns:a16="http://schemas.microsoft.com/office/drawing/2014/main" id="{6042E6E4-5312-496B-9FE3-71A1E41425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691821" flipH="1">
            <a:off x="7031264" y="3057631"/>
            <a:ext cx="429599" cy="429599"/>
          </a:xfrm>
          <a:prstGeom prst="rect">
            <a:avLst/>
          </a:prstGeom>
        </p:spPr>
      </p:pic>
      <p:grpSp>
        <p:nvGrpSpPr>
          <p:cNvPr id="48" name="Gruppieren 47">
            <a:extLst>
              <a:ext uri="{FF2B5EF4-FFF2-40B4-BE49-F238E27FC236}">
                <a16:creationId xmlns:a16="http://schemas.microsoft.com/office/drawing/2014/main" id="{5AB7FD83-70D1-4209-9092-A3CCCDC5C914}"/>
              </a:ext>
            </a:extLst>
          </p:cNvPr>
          <p:cNvGrpSpPr/>
          <p:nvPr/>
        </p:nvGrpSpPr>
        <p:grpSpPr>
          <a:xfrm>
            <a:off x="7787950" y="3102710"/>
            <a:ext cx="508391" cy="615116"/>
            <a:chOff x="7753771" y="3102710"/>
            <a:chExt cx="508391" cy="615116"/>
          </a:xfrm>
        </p:grpSpPr>
        <p:pic>
          <p:nvPicPr>
            <p:cNvPr id="21" name="Grafik 20" descr="Schloss">
              <a:extLst>
                <a:ext uri="{FF2B5EF4-FFF2-40B4-BE49-F238E27FC236}">
                  <a16:creationId xmlns:a16="http://schemas.microsoft.com/office/drawing/2014/main" id="{55BA7737-2B57-4F22-B54C-FD8F2A8E29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94669" y="3141762"/>
              <a:ext cx="426595" cy="426595"/>
            </a:xfrm>
            <a:prstGeom prst="rect">
              <a:avLst/>
            </a:prstGeom>
          </p:spPr>
        </p:pic>
        <p:grpSp>
          <p:nvGrpSpPr>
            <p:cNvPr id="47" name="Gruppieren 46">
              <a:extLst>
                <a:ext uri="{FF2B5EF4-FFF2-40B4-BE49-F238E27FC236}">
                  <a16:creationId xmlns:a16="http://schemas.microsoft.com/office/drawing/2014/main" id="{B9BE0AD8-C4F1-4D4F-B817-176EBEE313A5}"/>
                </a:ext>
              </a:extLst>
            </p:cNvPr>
            <p:cNvGrpSpPr/>
            <p:nvPr/>
          </p:nvGrpSpPr>
          <p:grpSpPr>
            <a:xfrm>
              <a:off x="7753771" y="3102710"/>
              <a:ext cx="508391" cy="615116"/>
              <a:chOff x="10101026" y="2525486"/>
              <a:chExt cx="1251514" cy="1454889"/>
            </a:xfrm>
          </p:grpSpPr>
          <p:sp>
            <p:nvSpPr>
              <p:cNvPr id="39" name="Freihandform: Form 38">
                <a:extLst>
                  <a:ext uri="{FF2B5EF4-FFF2-40B4-BE49-F238E27FC236}">
                    <a16:creationId xmlns:a16="http://schemas.microsoft.com/office/drawing/2014/main" id="{5C357D5F-F895-4884-BC2F-F33B2F1E7E21}"/>
                  </a:ext>
                </a:extLst>
              </p:cNvPr>
              <p:cNvSpPr/>
              <p:nvPr/>
            </p:nvSpPr>
            <p:spPr>
              <a:xfrm>
                <a:off x="10101026" y="2525486"/>
                <a:ext cx="627934" cy="1454889"/>
              </a:xfrm>
              <a:custGeom>
                <a:avLst/>
                <a:gdLst>
                  <a:gd name="connsiteX0" fmla="*/ 593100 w 627934"/>
                  <a:gd name="connsiteY0" fmla="*/ 0 h 1454889"/>
                  <a:gd name="connsiteX1" fmla="*/ 9625 w 627934"/>
                  <a:gd name="connsiteY1" fmla="*/ 130628 h 1454889"/>
                  <a:gd name="connsiteX2" fmla="*/ 9625 w 627934"/>
                  <a:gd name="connsiteY2" fmla="*/ 130628 h 1454889"/>
                  <a:gd name="connsiteX3" fmla="*/ 18334 w 627934"/>
                  <a:gd name="connsiteY3" fmla="*/ 862148 h 1454889"/>
                  <a:gd name="connsiteX4" fmla="*/ 227340 w 627934"/>
                  <a:gd name="connsiteY4" fmla="*/ 1227908 h 1454889"/>
                  <a:gd name="connsiteX5" fmla="*/ 514723 w 627934"/>
                  <a:gd name="connsiteY5" fmla="*/ 1419497 h 1454889"/>
                  <a:gd name="connsiteX6" fmla="*/ 627934 w 627934"/>
                  <a:gd name="connsiteY6" fmla="*/ 1454331 h 145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934" h="1454889">
                    <a:moveTo>
                      <a:pt x="593100" y="0"/>
                    </a:moveTo>
                    <a:lnTo>
                      <a:pt x="9625" y="130628"/>
                    </a:lnTo>
                    <a:lnTo>
                      <a:pt x="9625" y="130628"/>
                    </a:lnTo>
                    <a:cubicBezTo>
                      <a:pt x="11077" y="252548"/>
                      <a:pt x="-17952" y="679268"/>
                      <a:pt x="18334" y="862148"/>
                    </a:cubicBezTo>
                    <a:cubicBezTo>
                      <a:pt x="54620" y="1045028"/>
                      <a:pt x="144609" y="1135017"/>
                      <a:pt x="227340" y="1227908"/>
                    </a:cubicBezTo>
                    <a:cubicBezTo>
                      <a:pt x="310071" y="1320799"/>
                      <a:pt x="447957" y="1381760"/>
                      <a:pt x="514723" y="1419497"/>
                    </a:cubicBezTo>
                    <a:cubicBezTo>
                      <a:pt x="581489" y="1457234"/>
                      <a:pt x="604711" y="1455782"/>
                      <a:pt x="627934" y="145433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reihandform: Form 39">
                <a:extLst>
                  <a:ext uri="{FF2B5EF4-FFF2-40B4-BE49-F238E27FC236}">
                    <a16:creationId xmlns:a16="http://schemas.microsoft.com/office/drawing/2014/main" id="{F09E69F2-394E-4B16-9545-ED986D29B242}"/>
                  </a:ext>
                </a:extLst>
              </p:cNvPr>
              <p:cNvSpPr/>
              <p:nvPr/>
            </p:nvSpPr>
            <p:spPr>
              <a:xfrm flipH="1">
                <a:off x="10724606" y="2525486"/>
                <a:ext cx="627934" cy="1454889"/>
              </a:xfrm>
              <a:custGeom>
                <a:avLst/>
                <a:gdLst>
                  <a:gd name="connsiteX0" fmla="*/ 593100 w 627934"/>
                  <a:gd name="connsiteY0" fmla="*/ 0 h 1454889"/>
                  <a:gd name="connsiteX1" fmla="*/ 9625 w 627934"/>
                  <a:gd name="connsiteY1" fmla="*/ 130628 h 1454889"/>
                  <a:gd name="connsiteX2" fmla="*/ 9625 w 627934"/>
                  <a:gd name="connsiteY2" fmla="*/ 130628 h 1454889"/>
                  <a:gd name="connsiteX3" fmla="*/ 18334 w 627934"/>
                  <a:gd name="connsiteY3" fmla="*/ 862148 h 1454889"/>
                  <a:gd name="connsiteX4" fmla="*/ 227340 w 627934"/>
                  <a:gd name="connsiteY4" fmla="*/ 1227908 h 1454889"/>
                  <a:gd name="connsiteX5" fmla="*/ 514723 w 627934"/>
                  <a:gd name="connsiteY5" fmla="*/ 1419497 h 1454889"/>
                  <a:gd name="connsiteX6" fmla="*/ 627934 w 627934"/>
                  <a:gd name="connsiteY6" fmla="*/ 1454331 h 145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934" h="1454889">
                    <a:moveTo>
                      <a:pt x="593100" y="0"/>
                    </a:moveTo>
                    <a:lnTo>
                      <a:pt x="9625" y="130628"/>
                    </a:lnTo>
                    <a:lnTo>
                      <a:pt x="9625" y="130628"/>
                    </a:lnTo>
                    <a:cubicBezTo>
                      <a:pt x="11077" y="252548"/>
                      <a:pt x="-17952" y="679268"/>
                      <a:pt x="18334" y="862148"/>
                    </a:cubicBezTo>
                    <a:cubicBezTo>
                      <a:pt x="54620" y="1045028"/>
                      <a:pt x="144609" y="1135017"/>
                      <a:pt x="227340" y="1227908"/>
                    </a:cubicBezTo>
                    <a:cubicBezTo>
                      <a:pt x="310071" y="1320799"/>
                      <a:pt x="447957" y="1381760"/>
                      <a:pt x="514723" y="1419497"/>
                    </a:cubicBezTo>
                    <a:cubicBezTo>
                      <a:pt x="581489" y="1457234"/>
                      <a:pt x="604711" y="1455782"/>
                      <a:pt x="627934" y="145433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4" name="Gerader Verbinder 43">
                <a:extLst>
                  <a:ext uri="{FF2B5EF4-FFF2-40B4-BE49-F238E27FC236}">
                    <a16:creationId xmlns:a16="http://schemas.microsoft.com/office/drawing/2014/main" id="{5312D51A-3356-4659-8CC7-9CE25AA7DF45}"/>
                  </a:ext>
                </a:extLst>
              </p:cNvPr>
              <p:cNvCxnSpPr>
                <a:cxnSpLocks/>
                <a:stCxn id="39" idx="0"/>
                <a:endCxn id="40" idx="0"/>
              </p:cNvCxnSpPr>
              <p:nvPr/>
            </p:nvCxnSpPr>
            <p:spPr>
              <a:xfrm>
                <a:off x="10694126" y="2525486"/>
                <a:ext cx="653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4" name="Grafik 63">
            <a:extLst>
              <a:ext uri="{FF2B5EF4-FFF2-40B4-BE49-F238E27FC236}">
                <a16:creationId xmlns:a16="http://schemas.microsoft.com/office/drawing/2014/main" id="{04A7EE43-E0C6-4B01-BE09-57628CA5DB91}"/>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776637" y="3865999"/>
            <a:ext cx="531016" cy="531016"/>
          </a:xfrm>
          <a:prstGeom prst="rect">
            <a:avLst/>
          </a:prstGeom>
        </p:spPr>
      </p:pic>
    </p:spTree>
    <p:extLst>
      <p:ext uri="{BB962C8B-B14F-4D97-AF65-F5344CB8AC3E}">
        <p14:creationId xmlns:p14="http://schemas.microsoft.com/office/powerpoint/2010/main" val="166854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Definition von Testfällen</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19</a:t>
            </a:fld>
            <a:endParaRPr lang="de-DE" dirty="0"/>
          </a:p>
        </p:txBody>
      </p:sp>
      <p:pic>
        <p:nvPicPr>
          <p:cNvPr id="8" name="Grafik 7">
            <a:extLst>
              <a:ext uri="{FF2B5EF4-FFF2-40B4-BE49-F238E27FC236}">
                <a16:creationId xmlns:a16="http://schemas.microsoft.com/office/drawing/2014/main" id="{A802D9B1-867F-49A3-9DD9-9639D4179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089" y="1341562"/>
            <a:ext cx="6186928" cy="4692589"/>
          </a:xfrm>
          <a:prstGeom prst="rect">
            <a:avLst/>
          </a:prstGeom>
        </p:spPr>
      </p:pic>
      <p:sp>
        <p:nvSpPr>
          <p:cNvPr id="9" name="TextBox 11">
            <a:extLst>
              <a:ext uri="{FF2B5EF4-FFF2-40B4-BE49-F238E27FC236}">
                <a16:creationId xmlns:a16="http://schemas.microsoft.com/office/drawing/2014/main" id="{2538503B-BC91-4B6F-B75A-BC419AF88920}"/>
              </a:ext>
            </a:extLst>
          </p:cNvPr>
          <p:cNvSpPr txBox="1"/>
          <p:nvPr/>
        </p:nvSpPr>
        <p:spPr bwMode="auto">
          <a:xfrm>
            <a:off x="10562083" y="4976949"/>
            <a:ext cx="7592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de-DE" sz="1400" dirty="0">
                <a:solidFill>
                  <a:srgbClr val="000000"/>
                </a:solidFill>
                <a:latin typeface="Arial" panose="020B0604020202020204"/>
              </a:rPr>
              <a:t>Gemäß</a:t>
            </a:r>
            <a:r>
              <a:rPr lang="en-US" sz="1400" dirty="0">
                <a:solidFill>
                  <a:srgbClr val="000000"/>
                </a:solidFill>
                <a:latin typeface="Arial" panose="020B0604020202020204"/>
              </a:rPr>
              <a:t> [3, S.62]</a:t>
            </a:r>
          </a:p>
        </p:txBody>
      </p:sp>
      <p:sp>
        <p:nvSpPr>
          <p:cNvPr id="10" name="Rectangle 15">
            <a:extLst>
              <a:ext uri="{FF2B5EF4-FFF2-40B4-BE49-F238E27FC236}">
                <a16:creationId xmlns:a16="http://schemas.microsoft.com/office/drawing/2014/main" id="{B25DFD9A-914F-47D1-9E38-425DF7101AE3}"/>
              </a:ext>
            </a:extLst>
          </p:cNvPr>
          <p:cNvSpPr/>
          <p:nvPr/>
        </p:nvSpPr>
        <p:spPr>
          <a:xfrm>
            <a:off x="953790" y="6094090"/>
            <a:ext cx="11329617" cy="230832"/>
          </a:xfrm>
          <a:prstGeom prst="rect">
            <a:avLst/>
          </a:prstGeom>
        </p:spPr>
        <p:txBody>
          <a:bodyPr wrap="square">
            <a:spAutoFit/>
          </a:bodyPr>
          <a:lstStyle/>
          <a:p>
            <a:r>
              <a:rPr lang="de-DE" sz="900" dirty="0">
                <a:latin typeface="Segoe UI" panose="020B0502040204020203" pitchFamily="34" charset="0"/>
              </a:rPr>
              <a:t>[3] T</a:t>
            </a:r>
            <a:r>
              <a:rPr lang="en-US" sz="900" dirty="0">
                <a:latin typeface="Segoe UI" panose="020B0502040204020203" pitchFamily="34" charset="0"/>
              </a:rPr>
              <a:t>. Hirsch, “</a:t>
            </a:r>
            <a:r>
              <a:rPr lang="de-DE" sz="900" dirty="0">
                <a:latin typeface="Segoe UI" panose="020B0502040204020203" pitchFamily="34" charset="0"/>
              </a:rPr>
              <a:t>Dynamische Systemsimulation und Auslegung des Abscheidesystems für die solare Direktverdampfung in </a:t>
            </a:r>
            <a:r>
              <a:rPr lang="de-DE" sz="900" dirty="0" err="1">
                <a:latin typeface="Segoe UI" panose="020B0502040204020203" pitchFamily="34" charset="0"/>
              </a:rPr>
              <a:t>Parabolrinnenkollektoren</a:t>
            </a:r>
            <a:r>
              <a:rPr lang="en-US" sz="900" dirty="0">
                <a:latin typeface="Segoe UI" panose="020B0502040204020203" pitchFamily="34" charset="0"/>
              </a:rPr>
              <a:t>”, Universität Stuttgart, 2005</a:t>
            </a:r>
            <a:endParaRPr lang="de-DE" sz="900" dirty="0">
              <a:latin typeface="Segoe UI" panose="020B0502040204020203" pitchFamily="34" charset="0"/>
            </a:endParaRPr>
          </a:p>
        </p:txBody>
      </p:sp>
      <p:sp>
        <p:nvSpPr>
          <p:cNvPr id="12" name="Textplatzhalter 2">
            <a:extLst>
              <a:ext uri="{FF2B5EF4-FFF2-40B4-BE49-F238E27FC236}">
                <a16:creationId xmlns:a16="http://schemas.microsoft.com/office/drawing/2014/main" id="{67F3F677-0B2B-433E-9F88-9573E17C4F0E}"/>
              </a:ext>
            </a:extLst>
          </p:cNvPr>
          <p:cNvSpPr txBox="1">
            <a:spLocks/>
          </p:cNvSpPr>
          <p:nvPr/>
        </p:nvSpPr>
        <p:spPr bwMode="auto">
          <a:xfrm>
            <a:off x="486000" y="1591200"/>
            <a:ext cx="54828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Verschattungsdauer:</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6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120 Sekunden</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Lichtdurchlässigkeit der Wolken:</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6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75%</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6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50%</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6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25%</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6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0%</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Wolkengeschwindigkeit </a:t>
            </a:r>
            <a:b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b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(Nur Einfluss auf Rampenlänge):</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6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15 m/s</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6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20 m/s</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6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25 m/s</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6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30 m/s</a:t>
            </a:r>
            <a:endParaRPr kumimoji="0" lang="de-DE" sz="16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5021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ADA301-B0DD-4DB9-B67B-FC40DBD1DF26}"/>
              </a:ext>
            </a:extLst>
          </p:cNvPr>
          <p:cNvSpPr>
            <a:spLocks noGrp="1"/>
          </p:cNvSpPr>
          <p:nvPr>
            <p:ph type="title"/>
          </p:nvPr>
        </p:nvSpPr>
        <p:spPr/>
        <p:txBody>
          <a:bodyPr/>
          <a:lstStyle/>
          <a:p>
            <a:r>
              <a:rPr lang="de-DE" dirty="0"/>
              <a:t>Agenda</a:t>
            </a:r>
          </a:p>
        </p:txBody>
      </p:sp>
      <p:sp>
        <p:nvSpPr>
          <p:cNvPr id="7" name="Textplatzhalter 6">
            <a:extLst>
              <a:ext uri="{FF2B5EF4-FFF2-40B4-BE49-F238E27FC236}">
                <a16:creationId xmlns:a16="http://schemas.microsoft.com/office/drawing/2014/main" id="{DF66111F-14A4-44FD-BED9-86C8C965F735}"/>
              </a:ext>
            </a:extLst>
          </p:cNvPr>
          <p:cNvSpPr>
            <a:spLocks noGrp="1"/>
          </p:cNvSpPr>
          <p:nvPr>
            <p:ph idx="1"/>
          </p:nvPr>
        </p:nvSpPr>
        <p:spPr/>
        <p:txBody>
          <a:bodyPr>
            <a:normAutofit/>
          </a:bodyPr>
          <a:lstStyle/>
          <a:p>
            <a:pPr marL="342900" indent="-342900">
              <a:lnSpc>
                <a:spcPct val="150000"/>
              </a:lnSpc>
              <a:buFont typeface="+mj-lt"/>
              <a:buAutoNum type="arabicPeriod"/>
            </a:pPr>
            <a:r>
              <a:rPr lang="de-DE" sz="1800" dirty="0"/>
              <a:t>Funktionsweise von Solarturmkraftwerken</a:t>
            </a:r>
          </a:p>
          <a:p>
            <a:pPr marL="342900" indent="-342900">
              <a:lnSpc>
                <a:spcPct val="150000"/>
              </a:lnSpc>
              <a:buFont typeface="+mj-lt"/>
              <a:buAutoNum type="arabicPeriod"/>
            </a:pPr>
            <a:r>
              <a:rPr lang="de-DE" sz="1800" dirty="0"/>
              <a:t>Problematik</a:t>
            </a:r>
          </a:p>
          <a:p>
            <a:pPr marL="342900" indent="-342900">
              <a:lnSpc>
                <a:spcPct val="150000"/>
              </a:lnSpc>
              <a:buFont typeface="+mj-lt"/>
              <a:buAutoNum type="arabicPeriod"/>
            </a:pPr>
            <a:r>
              <a:rPr lang="de-DE" sz="1800" dirty="0"/>
              <a:t>Zielsetzung</a:t>
            </a:r>
          </a:p>
          <a:p>
            <a:pPr marL="342900" indent="-342900">
              <a:lnSpc>
                <a:spcPct val="150000"/>
              </a:lnSpc>
              <a:buFont typeface="+mj-lt"/>
              <a:buAutoNum type="arabicPeriod"/>
            </a:pPr>
            <a:r>
              <a:rPr lang="de-DE" sz="1800" dirty="0"/>
              <a:t>Grundlagen</a:t>
            </a:r>
          </a:p>
          <a:p>
            <a:pPr marL="342900" indent="-342900">
              <a:lnSpc>
                <a:spcPct val="150000"/>
              </a:lnSpc>
              <a:buFont typeface="+mj-lt"/>
              <a:buAutoNum type="arabicPeriod"/>
            </a:pPr>
            <a:r>
              <a:rPr lang="de-DE" sz="1800" dirty="0"/>
              <a:t>Modellbildung</a:t>
            </a:r>
          </a:p>
          <a:p>
            <a:pPr marL="342900" indent="-342900">
              <a:lnSpc>
                <a:spcPct val="150000"/>
              </a:lnSpc>
              <a:buFont typeface="+mj-lt"/>
              <a:buAutoNum type="arabicPeriod"/>
            </a:pPr>
            <a:r>
              <a:rPr lang="de-DE" sz="1800" dirty="0"/>
              <a:t>Reglerentwurf</a:t>
            </a:r>
          </a:p>
          <a:p>
            <a:pPr marL="342900" indent="-342900">
              <a:lnSpc>
                <a:spcPct val="150000"/>
              </a:lnSpc>
              <a:buFont typeface="+mj-lt"/>
              <a:buAutoNum type="arabicPeriod"/>
            </a:pPr>
            <a:r>
              <a:rPr lang="de-DE" sz="1800" dirty="0"/>
              <a:t>Analyse der Regelung</a:t>
            </a:r>
          </a:p>
          <a:p>
            <a:pPr marL="342900" indent="-342900">
              <a:lnSpc>
                <a:spcPct val="150000"/>
              </a:lnSpc>
              <a:buFont typeface="+mj-lt"/>
              <a:buAutoNum type="arabicPeriod"/>
            </a:pPr>
            <a:r>
              <a:rPr lang="de-DE" sz="1800" dirty="0"/>
              <a:t>Fazit</a:t>
            </a:r>
          </a:p>
        </p:txBody>
      </p:sp>
      <p:sp>
        <p:nvSpPr>
          <p:cNvPr id="5" name="Foliennummernplatzhalter 4">
            <a:extLst>
              <a:ext uri="{FF2B5EF4-FFF2-40B4-BE49-F238E27FC236}">
                <a16:creationId xmlns:a16="http://schemas.microsoft.com/office/drawing/2014/main" id="{201D2103-24A6-462E-9018-AA922859FE3E}"/>
              </a:ext>
            </a:extLst>
          </p:cNvPr>
          <p:cNvSpPr>
            <a:spLocks noGrp="1"/>
          </p:cNvSpPr>
          <p:nvPr>
            <p:ph type="sldNum" sz="quarter" idx="10"/>
          </p:nvPr>
        </p:nvSpPr>
        <p:spPr/>
        <p:txBody>
          <a:bodyPr/>
          <a:lstStyle/>
          <a:p>
            <a:pPr>
              <a:defRPr/>
            </a:pPr>
            <a:fld id="{A5AC3FBE-A647-41C9-A8C3-4435ED4FC895}" type="slidenum">
              <a:rPr lang="de-DE" smtClean="0"/>
              <a:pPr>
                <a:defRPr/>
              </a:pPr>
              <a:t>2</a:t>
            </a:fld>
            <a:endParaRPr lang="de-DE" dirty="0"/>
          </a:p>
        </p:txBody>
      </p:sp>
    </p:spTree>
    <p:extLst>
      <p:ext uri="{BB962C8B-B14F-4D97-AF65-F5344CB8AC3E}">
        <p14:creationId xmlns:p14="http://schemas.microsoft.com/office/powerpoint/2010/main" val="717676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FCC1CB-2F20-4CBF-8D69-EAF26B6B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64" y="2863294"/>
            <a:ext cx="4423573" cy="2764733"/>
          </a:xfrm>
          <a:prstGeom prst="rect">
            <a:avLst/>
          </a:prstGeom>
        </p:spPr>
      </p:pic>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Vergleich der Regelgüte</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20</a:t>
            </a:fld>
            <a:endParaRPr lang="de-DE" dirty="0"/>
          </a:p>
        </p:txBody>
      </p:sp>
      <p:pic>
        <p:nvPicPr>
          <p:cNvPr id="10" name="Grafik 9">
            <a:extLst>
              <a:ext uri="{FF2B5EF4-FFF2-40B4-BE49-F238E27FC236}">
                <a16:creationId xmlns:a16="http://schemas.microsoft.com/office/drawing/2014/main" id="{5E7C94D3-B53E-46DC-BE65-503AD824B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872" y="2852925"/>
            <a:ext cx="4510557" cy="2817334"/>
          </a:xfrm>
          <a:prstGeom prst="rect">
            <a:avLst/>
          </a:prstGeom>
        </p:spPr>
      </p:pic>
      <p:sp>
        <p:nvSpPr>
          <p:cNvPr id="11" name="Textplatzhalter 1">
            <a:extLst>
              <a:ext uri="{FF2B5EF4-FFF2-40B4-BE49-F238E27FC236}">
                <a16:creationId xmlns:a16="http://schemas.microsoft.com/office/drawing/2014/main" id="{ED1A24FF-0419-40E1-AECF-6AD24966D7E6}"/>
              </a:ext>
            </a:extLst>
          </p:cNvPr>
          <p:cNvSpPr txBox="1">
            <a:spLocks/>
          </p:cNvSpPr>
          <p:nvPr/>
        </p:nvSpPr>
        <p:spPr bwMode="auto">
          <a:xfrm>
            <a:off x="1709500" y="2565698"/>
            <a:ext cx="1357218" cy="305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de-DE" sz="1600" dirty="0"/>
              <a:t>Cloud Standby</a:t>
            </a:r>
            <a:endParaRPr lang="de-DE" dirty="0"/>
          </a:p>
        </p:txBody>
      </p:sp>
      <p:sp>
        <p:nvSpPr>
          <p:cNvPr id="13" name="Textplatzhalter 1">
            <a:extLst>
              <a:ext uri="{FF2B5EF4-FFF2-40B4-BE49-F238E27FC236}">
                <a16:creationId xmlns:a16="http://schemas.microsoft.com/office/drawing/2014/main" id="{07C3C825-E151-4E2A-B9DD-6425F0796D71}"/>
              </a:ext>
            </a:extLst>
          </p:cNvPr>
          <p:cNvSpPr txBox="1">
            <a:spLocks/>
          </p:cNvSpPr>
          <p:nvPr/>
        </p:nvSpPr>
        <p:spPr bwMode="auto">
          <a:xfrm>
            <a:off x="4214896" y="2359041"/>
            <a:ext cx="3888432" cy="305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de-DE" sz="1600" dirty="0"/>
              <a:t>Regelung bei abweichungsfreier Wolkenvorhersage</a:t>
            </a:r>
            <a:endParaRPr lang="de-DE" dirty="0"/>
          </a:p>
        </p:txBody>
      </p:sp>
      <p:sp>
        <p:nvSpPr>
          <p:cNvPr id="3" name="Textfeld 2">
            <a:extLst>
              <a:ext uri="{FF2B5EF4-FFF2-40B4-BE49-F238E27FC236}">
                <a16:creationId xmlns:a16="http://schemas.microsoft.com/office/drawing/2014/main" id="{7E97EBED-F474-40DB-A82D-FC713925D174}"/>
              </a:ext>
            </a:extLst>
          </p:cNvPr>
          <p:cNvSpPr txBox="1"/>
          <p:nvPr/>
        </p:nvSpPr>
        <p:spPr>
          <a:xfrm>
            <a:off x="8895416" y="3213770"/>
            <a:ext cx="3178835" cy="1938992"/>
          </a:xfrm>
          <a:prstGeom prst="rect">
            <a:avLst/>
          </a:prstGeom>
          <a:noFill/>
        </p:spPr>
        <p:txBody>
          <a:bodyPr wrap="square" lIns="0" tIns="0" rIns="0" bIns="0" rtlCol="0">
            <a:spAutoFit/>
          </a:bodyPr>
          <a:lstStyle/>
          <a:p>
            <a:pPr marL="285750" indent="-285750">
              <a:buFont typeface="Wingdings" panose="05000000000000000000" pitchFamily="2" charset="2"/>
              <a:buChar char="à"/>
            </a:pPr>
            <a:r>
              <a:rPr lang="de-DE" dirty="0">
                <a:latin typeface="Arial" pitchFamily="34" charset="0"/>
                <a:cs typeface="Arial" pitchFamily="34" charset="0"/>
                <a:sym typeface="Wingdings" panose="05000000000000000000" pitchFamily="2" charset="2"/>
              </a:rPr>
              <a:t>RMSE kaum von Wolkengeschwindigkeit abhängig</a:t>
            </a:r>
          </a:p>
          <a:p>
            <a:pPr marL="285750" indent="-285750">
              <a:buFont typeface="Wingdings" panose="05000000000000000000" pitchFamily="2" charset="2"/>
              <a:buChar char="à"/>
            </a:pPr>
            <a:endParaRPr lang="de-DE" dirty="0">
              <a:latin typeface="Arial" pitchFamily="34" charset="0"/>
              <a:cs typeface="Arial" pitchFamily="34" charset="0"/>
              <a:sym typeface="Wingdings" panose="05000000000000000000" pitchFamily="2" charset="2"/>
            </a:endParaRPr>
          </a:p>
          <a:p>
            <a:pPr marL="285750" indent="-285750">
              <a:buFont typeface="Wingdings" panose="05000000000000000000" pitchFamily="2" charset="2"/>
              <a:buChar char="à"/>
            </a:pPr>
            <a:r>
              <a:rPr lang="de-DE" dirty="0">
                <a:latin typeface="Arial" pitchFamily="34" charset="0"/>
                <a:cs typeface="Arial" pitchFamily="34" charset="0"/>
                <a:sym typeface="Wingdings" panose="05000000000000000000" pitchFamily="2" charset="2"/>
              </a:rPr>
              <a:t>Einfluss der Regelung bei geringer Verschattung besonders groß</a:t>
            </a:r>
            <a:endParaRPr lang="de-DE" dirty="0">
              <a:latin typeface="Arial" pitchFamily="34" charset="0"/>
              <a:cs typeface="Arial" pitchFamily="34" charset="0"/>
            </a:endParaRPr>
          </a:p>
        </p:txBody>
      </p:sp>
      <p:sp>
        <p:nvSpPr>
          <p:cNvPr id="15" name="Textplatzhalter 1">
            <a:extLst>
              <a:ext uri="{FF2B5EF4-FFF2-40B4-BE49-F238E27FC236}">
                <a16:creationId xmlns:a16="http://schemas.microsoft.com/office/drawing/2014/main" id="{91DC8645-9D2F-47F2-ADF8-0272E64260F0}"/>
              </a:ext>
            </a:extLst>
          </p:cNvPr>
          <p:cNvSpPr txBox="1">
            <a:spLocks/>
          </p:cNvSpPr>
          <p:nvPr/>
        </p:nvSpPr>
        <p:spPr>
          <a:xfrm>
            <a:off x="264939" y="1591200"/>
            <a:ext cx="11228211" cy="4286866"/>
          </a:xfrm>
          <a:prstGeom prst="rect">
            <a:avLst/>
          </a:prstGeom>
        </p:spPr>
        <p:txBody>
          <a:bodyPr/>
          <a:lstStyle>
            <a:lvl1pPr marL="228646" indent="-228646" algn="l" defTabSz="914583" rtl="0" eaLnBrk="1" latinLnBrk="0" hangingPunct="1">
              <a:lnSpc>
                <a:spcPct val="10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937" indent="-228646" algn="l" defTabSz="914583"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229" indent="-228646" algn="l" defTabSz="914583" rtl="0" eaLnBrk="1" latinLnBrk="0" hangingPunct="1">
              <a:lnSpc>
                <a:spcPct val="10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520" indent="-228646" algn="l" defTabSz="914583"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811" indent="-228646" algn="l" defTabSz="914583"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dirty="0"/>
              <a:t>Regelgüte anhand des RMSE der Temperaturabweichung über die gesamte Simulation (400 Sekunden)</a:t>
            </a:r>
          </a:p>
        </p:txBody>
      </p:sp>
    </p:spTree>
    <p:extLst>
      <p:ext uri="{BB962C8B-B14F-4D97-AF65-F5344CB8AC3E}">
        <p14:creationId xmlns:p14="http://schemas.microsoft.com/office/powerpoint/2010/main" val="1328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Vergleich der Regelgüte</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21</a:t>
            </a:fld>
            <a:endParaRPr lang="de-DE" dirty="0"/>
          </a:p>
        </p:txBody>
      </p:sp>
      <p:pic>
        <p:nvPicPr>
          <p:cNvPr id="8" name="Grafik 7">
            <a:extLst>
              <a:ext uri="{FF2B5EF4-FFF2-40B4-BE49-F238E27FC236}">
                <a16:creationId xmlns:a16="http://schemas.microsoft.com/office/drawing/2014/main" id="{531A6310-70BF-440B-889A-F236588FA725}"/>
              </a:ext>
            </a:extLst>
          </p:cNvPr>
          <p:cNvPicPr>
            <a:picLocks noChangeAspect="1"/>
          </p:cNvPicPr>
          <p:nvPr/>
        </p:nvPicPr>
        <p:blipFill>
          <a:blip r:embed="rId3"/>
          <a:stretch>
            <a:fillRect/>
          </a:stretch>
        </p:blipFill>
        <p:spPr>
          <a:xfrm>
            <a:off x="4817503" y="1236849"/>
            <a:ext cx="6320644" cy="2468452"/>
          </a:xfrm>
          <a:prstGeom prst="rect">
            <a:avLst/>
          </a:prstGeom>
        </p:spPr>
      </p:pic>
      <p:pic>
        <p:nvPicPr>
          <p:cNvPr id="9" name="Grafik 8">
            <a:extLst>
              <a:ext uri="{FF2B5EF4-FFF2-40B4-BE49-F238E27FC236}">
                <a16:creationId xmlns:a16="http://schemas.microsoft.com/office/drawing/2014/main" id="{307DFDDE-3275-49C6-9D1B-924CCD793A29}"/>
              </a:ext>
            </a:extLst>
          </p:cNvPr>
          <p:cNvPicPr>
            <a:picLocks noChangeAspect="1"/>
          </p:cNvPicPr>
          <p:nvPr/>
        </p:nvPicPr>
        <p:blipFill rotWithShape="1">
          <a:blip r:embed="rId4"/>
          <a:srcRect t="1980"/>
          <a:stretch/>
        </p:blipFill>
        <p:spPr>
          <a:xfrm>
            <a:off x="4873451" y="3742878"/>
            <a:ext cx="6159091" cy="2441301"/>
          </a:xfrm>
          <a:prstGeom prst="rect">
            <a:avLst/>
          </a:prstGeom>
        </p:spPr>
      </p:pic>
      <p:sp>
        <p:nvSpPr>
          <p:cNvPr id="2" name="Ellipse 1">
            <a:extLst>
              <a:ext uri="{FF2B5EF4-FFF2-40B4-BE49-F238E27FC236}">
                <a16:creationId xmlns:a16="http://schemas.microsoft.com/office/drawing/2014/main" id="{81FB6AE8-AFAE-4010-AB33-D30F39C457B2}"/>
              </a:ext>
            </a:extLst>
          </p:cNvPr>
          <p:cNvSpPr/>
          <p:nvPr/>
        </p:nvSpPr>
        <p:spPr>
          <a:xfrm>
            <a:off x="9553971" y="2421682"/>
            <a:ext cx="720080" cy="432048"/>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10" name="Ellipse 9">
            <a:extLst>
              <a:ext uri="{FF2B5EF4-FFF2-40B4-BE49-F238E27FC236}">
                <a16:creationId xmlns:a16="http://schemas.microsoft.com/office/drawing/2014/main" id="{A86DC804-6A2C-4406-A453-E17AAA49AB15}"/>
              </a:ext>
            </a:extLst>
          </p:cNvPr>
          <p:cNvSpPr/>
          <p:nvPr/>
        </p:nvSpPr>
        <p:spPr>
          <a:xfrm>
            <a:off x="10202043" y="3213770"/>
            <a:ext cx="720080" cy="432048"/>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12" name="Ellipse 11">
            <a:extLst>
              <a:ext uri="{FF2B5EF4-FFF2-40B4-BE49-F238E27FC236}">
                <a16:creationId xmlns:a16="http://schemas.microsoft.com/office/drawing/2014/main" id="{2B3FD06D-66AF-4485-9663-9FCF43F5A7EE}"/>
              </a:ext>
            </a:extLst>
          </p:cNvPr>
          <p:cNvSpPr/>
          <p:nvPr/>
        </p:nvSpPr>
        <p:spPr>
          <a:xfrm>
            <a:off x="9409955" y="4509914"/>
            <a:ext cx="1512168" cy="360040"/>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13" name="Ellipse 12">
            <a:extLst>
              <a:ext uri="{FF2B5EF4-FFF2-40B4-BE49-F238E27FC236}">
                <a16:creationId xmlns:a16="http://schemas.microsoft.com/office/drawing/2014/main" id="{648408D6-99EC-4D4C-BA09-0F46DF6E0993}"/>
              </a:ext>
            </a:extLst>
          </p:cNvPr>
          <p:cNvSpPr/>
          <p:nvPr/>
        </p:nvSpPr>
        <p:spPr>
          <a:xfrm>
            <a:off x="9409955" y="5734050"/>
            <a:ext cx="1512168" cy="360040"/>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16" name="Textplatzhalter 1">
            <a:extLst>
              <a:ext uri="{FF2B5EF4-FFF2-40B4-BE49-F238E27FC236}">
                <a16:creationId xmlns:a16="http://schemas.microsoft.com/office/drawing/2014/main" id="{A767C0E3-E2A1-470F-BD9A-251445451EE5}"/>
              </a:ext>
            </a:extLst>
          </p:cNvPr>
          <p:cNvSpPr txBox="1">
            <a:spLocks/>
          </p:cNvSpPr>
          <p:nvPr/>
        </p:nvSpPr>
        <p:spPr bwMode="auto">
          <a:xfrm>
            <a:off x="486000" y="1591200"/>
            <a:ext cx="4387451" cy="428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ctr"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endParaRPr>
          </a:p>
          <a:p>
            <a:pPr marL="0" marR="0" lvl="0" indent="0" algn="ctr" defTabSz="914400" rtl="0" eaLnBrk="1" fontAlgn="auto" latinLnBrk="0" hangingPunct="1">
              <a:lnSpc>
                <a:spcPct val="130000"/>
              </a:lnSpc>
              <a:spcBef>
                <a:spcPts val="300"/>
              </a:spcBef>
              <a:spcAft>
                <a:spcPts val="0"/>
              </a:spcAft>
              <a:buClrTx/>
              <a:buSzTx/>
              <a:buFont typeface="Arial" pitchFamily="34" charset="0"/>
              <a:buNone/>
              <a:tabLst/>
              <a:defRPr/>
            </a:pPr>
            <a:endPar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endParaRPr>
          </a:p>
          <a:p>
            <a:pPr marL="180000" marR="0" lvl="0" indent="-180000" algn="ctr"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Analyse des </a:t>
            </a:r>
            <a:r>
              <a:rPr kumimoji="0" lang="de-DE" sz="1800" b="1"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RMSE</a:t>
            </a:r>
          </a:p>
          <a:p>
            <a:pPr marL="180000" marR="0" lvl="0" indent="-180000" algn="ctr"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endParaRPr>
          </a:p>
          <a:p>
            <a:pPr marL="180000" marR="0" lvl="0" indent="-180000" algn="ctr"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endParaRPr>
          </a:p>
          <a:p>
            <a:pPr marL="180000" marR="0" lvl="0" indent="-180000" algn="ctr"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endParaRPr>
          </a:p>
          <a:p>
            <a:pPr marL="180000" marR="0" lvl="0" indent="-180000" algn="ctr"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endParaRPr>
          </a:p>
          <a:p>
            <a:pPr marL="180000" marR="0" lvl="0" indent="-180000" algn="ctr"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Analyse des </a:t>
            </a:r>
            <a:r>
              <a:rPr kumimoji="0" lang="de-DE" sz="1800" b="1"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Exergieeintrags</a:t>
            </a: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 in den Folgeprozess</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0296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D48140D1-701A-41D8-9825-BFCF08FC0A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2135"/>
          <a:stretch/>
        </p:blipFill>
        <p:spPr>
          <a:xfrm>
            <a:off x="2429193" y="2281706"/>
            <a:ext cx="7628834" cy="4028408"/>
          </a:xfrm>
          <a:prstGeom prst="rect">
            <a:avLst/>
          </a:prstGeom>
        </p:spPr>
      </p:pic>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Robustheit</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22</a:t>
            </a:fld>
            <a:endParaRPr lang="de-DE" dirty="0"/>
          </a:p>
        </p:txBody>
      </p:sp>
      <p:sp>
        <p:nvSpPr>
          <p:cNvPr id="11" name="Textplatzhalter 3">
            <a:extLst>
              <a:ext uri="{FF2B5EF4-FFF2-40B4-BE49-F238E27FC236}">
                <a16:creationId xmlns:a16="http://schemas.microsoft.com/office/drawing/2014/main" id="{69DD5F5D-0EAA-481A-A8A1-4B2014A17D0A}"/>
              </a:ext>
            </a:extLst>
          </p:cNvPr>
          <p:cNvSpPr txBox="1">
            <a:spLocks/>
          </p:cNvSpPr>
          <p:nvPr/>
        </p:nvSpPr>
        <p:spPr bwMode="auto">
          <a:xfrm>
            <a:off x="486000" y="1485578"/>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Analysiert wird die Betriebssicherheit des Kraftwerks (Limitierung der Fronttemperatur) bezüglich Vorhersageungenauigkeiten der Wolkengeschwindigkeit</a:t>
            </a:r>
          </a:p>
        </p:txBody>
      </p:sp>
    </p:spTree>
    <p:extLst>
      <p:ext uri="{BB962C8B-B14F-4D97-AF65-F5344CB8AC3E}">
        <p14:creationId xmlns:p14="http://schemas.microsoft.com/office/powerpoint/2010/main" val="3943552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Robustheit</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23</a:t>
            </a:fld>
            <a:endParaRPr lang="de-DE" dirty="0"/>
          </a:p>
        </p:txBody>
      </p:sp>
      <p:pic>
        <p:nvPicPr>
          <p:cNvPr id="10" name="Grafik 9">
            <a:extLst>
              <a:ext uri="{FF2B5EF4-FFF2-40B4-BE49-F238E27FC236}">
                <a16:creationId xmlns:a16="http://schemas.microsoft.com/office/drawing/2014/main" id="{D48140D1-701A-41D8-9825-BFCF08FC0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067" y="1629594"/>
            <a:ext cx="6405832" cy="3456384"/>
          </a:xfrm>
          <a:prstGeom prst="rect">
            <a:avLst/>
          </a:prstGeom>
        </p:spPr>
      </p:pic>
      <mc:AlternateContent xmlns:mc="http://schemas.openxmlformats.org/markup-compatibility/2006" xmlns:a14="http://schemas.microsoft.com/office/drawing/2010/main">
        <mc:Choice Requires="a14">
          <p:sp>
            <p:nvSpPr>
              <p:cNvPr id="11" name="Textplatzhalter 3">
                <a:extLst>
                  <a:ext uri="{FF2B5EF4-FFF2-40B4-BE49-F238E27FC236}">
                    <a16:creationId xmlns:a16="http://schemas.microsoft.com/office/drawing/2014/main" id="{9F21AB0B-7D2B-4FEF-9039-69B7E5065C94}"/>
                  </a:ext>
                </a:extLst>
              </p:cNvPr>
              <p:cNvSpPr txBox="1">
                <a:spLocks/>
              </p:cNvSpPr>
              <p:nvPr/>
            </p:nvSpPr>
            <p:spPr bwMode="auto">
              <a:xfrm>
                <a:off x="518096" y="1803244"/>
                <a:ext cx="5107531" cy="43380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Bei zu langsamer Wolkenvorhersage werden die Heliostaten zu spät </a:t>
                </a:r>
                <a:r>
                  <a:rPr kumimoji="0" lang="de-DE" sz="1800" b="0" i="0" u="none" strike="noStrike" kern="1200" cap="none" spc="0" normalizeH="0" baseline="0" noProof="0" dirty="0" err="1">
                    <a:ln>
                      <a:noFill/>
                    </a:ln>
                    <a:solidFill>
                      <a:sysClr val="windowText" lastClr="000000"/>
                    </a:solidFill>
                    <a:effectLst/>
                    <a:uLnTx/>
                    <a:uFillTx/>
                    <a:latin typeface="Arial" pitchFamily="34" charset="0"/>
                    <a:ea typeface="+mn-ea"/>
                    <a:cs typeface="Arial" pitchFamily="34" charset="0"/>
                  </a:rPr>
                  <a:t>defokussiert</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Die Vorhersage der Wolkengeschwindigkeit darf den Realwert nicht um mehr als </a:t>
                </a:r>
                <a14:m>
                  <m:oMath xmlns:m="http://schemas.openxmlformats.org/officeDocument/2006/math">
                    <m:r>
                      <a:rPr kumimoji="0" lang="de-DE" sz="1800" b="0"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mn-ea"/>
                      </a:rPr>
                      <m:t>−11</m:t>
                    </m:r>
                  </m:oMath>
                </a14:m>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 unterschreiten</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Schnellere Wolkenvorhersagen sind unproblematisch</a:t>
                </a:r>
              </a:p>
            </p:txBody>
          </p:sp>
        </mc:Choice>
        <mc:Fallback xmlns="">
          <p:sp>
            <p:nvSpPr>
              <p:cNvPr id="11" name="Textplatzhalter 3">
                <a:extLst>
                  <a:ext uri="{FF2B5EF4-FFF2-40B4-BE49-F238E27FC236}">
                    <a16:creationId xmlns:a16="http://schemas.microsoft.com/office/drawing/2014/main" id="{9F21AB0B-7D2B-4FEF-9039-69B7E5065C94}"/>
                  </a:ext>
                </a:extLst>
              </p:cNvPr>
              <p:cNvSpPr txBox="1">
                <a:spLocks noRot="1" noChangeAspect="1" noMove="1" noResize="1" noEditPoints="1" noAdjustHandles="1" noChangeArrowheads="1" noChangeShapeType="1" noTextEdit="1"/>
              </p:cNvSpPr>
              <p:nvPr/>
            </p:nvSpPr>
            <p:spPr bwMode="auto">
              <a:xfrm>
                <a:off x="518096" y="1803244"/>
                <a:ext cx="5107531" cy="4338000"/>
              </a:xfrm>
              <a:prstGeom prst="rect">
                <a:avLst/>
              </a:prstGeom>
              <a:blipFill>
                <a:blip r:embed="rId4"/>
                <a:stretch>
                  <a:fillRect l="-2625" t="-703" r="-35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Tree>
    <p:extLst>
      <p:ext uri="{BB962C8B-B14F-4D97-AF65-F5344CB8AC3E}">
        <p14:creationId xmlns:p14="http://schemas.microsoft.com/office/powerpoint/2010/main" val="328341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2">
                <a:extLst>
                  <a:ext uri="{FF2B5EF4-FFF2-40B4-BE49-F238E27FC236}">
                    <a16:creationId xmlns:a16="http://schemas.microsoft.com/office/drawing/2014/main" id="{CFFEB437-35E3-4A27-999E-A380E336D44D}"/>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Analyse der Regelung:</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RMSE der Temperaturabweichung um bis zu 50,3 K und bis zu 86,4% verringert</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err="1">
                    <a:ln>
                      <a:noFill/>
                    </a:ln>
                    <a:solidFill>
                      <a:sysClr val="windowText" lastClr="000000"/>
                    </a:solidFill>
                    <a:effectLst/>
                    <a:uLnTx/>
                    <a:uFillTx/>
                    <a:latin typeface="Arial" pitchFamily="34" charset="0"/>
                    <a:ea typeface="+mn-ea"/>
                    <a:cs typeface="Arial" pitchFamily="34" charset="0"/>
                  </a:rPr>
                  <a:t>Exergieeintrag</a:t>
                </a: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 in den Folgeprozess um bis zu 16,3% erhöht</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Prädiktion der Wolkengeschwindigkeit sollte ≥</a:t>
                </a:r>
                <a14:m>
                  <m:oMath xmlns:m="http://schemas.openxmlformats.org/officeDocument/2006/math">
                    <m:r>
                      <a:rPr kumimoji="0" lang="de-DE" sz="1800" b="0" i="0"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t> </m:t>
                    </m:r>
                    <m:r>
                      <a:rPr kumimoji="0" lang="de-DE"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t>−11</m:t>
                    </m:r>
                  </m:oMath>
                </a14:m>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 des Realwertes sein</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Prädiktion der Lichtdurchlässigkeit sollte ≥ </a:t>
                </a:r>
                <a14:m>
                  <m:oMath xmlns:m="http://schemas.openxmlformats.org/officeDocument/2006/math">
                    <m:r>
                      <a:rPr kumimoji="0" lang="de-DE" sz="18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rPr>
                      <m:t>−</m:t>
                    </m:r>
                    <m:r>
                      <a:rPr kumimoji="0" lang="de-DE"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t>5</m:t>
                    </m:r>
                  </m:oMath>
                </a14:m>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 des Realwertes sein</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Zielsetzung: </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Prädiktive Regelung unter Betrachtung von Wolkenvorhersagen</a:t>
                </a:r>
              </a:p>
              <a:p>
                <a:pPr lvl="1">
                  <a:defRPr/>
                </a:pPr>
                <a:r>
                  <a:rPr lang="de-DE" dirty="0">
                    <a:solidFill>
                      <a:sysClr val="windowText" lastClr="000000"/>
                    </a:solidFill>
                  </a:rPr>
                  <a:t>Regelung der Luftaustrittstemperatur unter Einhaltung der gegebenen Temperaturlimitierungen</a:t>
                </a:r>
                <a:br>
                  <a:rPr lang="de-DE" dirty="0">
                    <a:solidFill>
                      <a:sysClr val="windowText" lastClr="000000"/>
                    </a:solidFill>
                  </a:rPr>
                </a:br>
                <a:r>
                  <a:rPr lang="de-DE" dirty="0">
                    <a:solidFill>
                      <a:sysClr val="windowText" lastClr="000000"/>
                    </a:solidFill>
                    <a:sym typeface="Wingdings" panose="05000000000000000000" pitchFamily="2" charset="2"/>
                  </a:rPr>
                  <a:t> Abhängig von Güte der Wolkenprädiktion</a:t>
                </a:r>
                <a:endParaRPr lang="de-DE" dirty="0">
                  <a:solidFill>
                    <a:sysClr val="windowText" lastClr="000000"/>
                  </a:solidFill>
                </a:endParaRP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mc:Choice>
        <mc:Fallback xmlns="">
          <p:sp>
            <p:nvSpPr>
              <p:cNvPr id="11" name="Textplatzhalter 2">
                <a:extLst>
                  <a:ext uri="{FF2B5EF4-FFF2-40B4-BE49-F238E27FC236}">
                    <a16:creationId xmlns:a16="http://schemas.microsoft.com/office/drawing/2014/main" id="{CFFEB437-35E3-4A27-999E-A380E336D44D}"/>
                  </a:ext>
                </a:extLst>
              </p:cNvPr>
              <p:cNvSpPr txBox="1">
                <a:spLocks noRot="1" noChangeAspect="1" noMove="1" noResize="1" noEditPoints="1" noAdjustHandles="1" noChangeArrowheads="1" noChangeShapeType="1" noTextEdit="1"/>
              </p:cNvSpPr>
              <p:nvPr/>
            </p:nvSpPr>
            <p:spPr bwMode="auto">
              <a:xfrm>
                <a:off x="486000" y="1591200"/>
                <a:ext cx="11221200" cy="4338000"/>
              </a:xfrm>
              <a:prstGeom prst="rect">
                <a:avLst/>
              </a:prstGeom>
              <a:blipFill>
                <a:blip r:embed="rId3"/>
                <a:stretch>
                  <a:fillRect l="-1196" t="-70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Fazit</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24</a:t>
            </a:fld>
            <a:endParaRPr lang="de-DE" dirty="0"/>
          </a:p>
        </p:txBody>
      </p:sp>
      <p:pic>
        <p:nvPicPr>
          <p:cNvPr id="8" name="Grafik 7" descr="Häkchen">
            <a:extLst>
              <a:ext uri="{FF2B5EF4-FFF2-40B4-BE49-F238E27FC236}">
                <a16:creationId xmlns:a16="http://schemas.microsoft.com/office/drawing/2014/main" id="{300266EC-22D2-47AD-9516-D8DE7F12F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0135" y="4149874"/>
            <a:ext cx="504056" cy="504056"/>
          </a:xfrm>
          <a:prstGeom prst="rect">
            <a:avLst/>
          </a:prstGeom>
        </p:spPr>
      </p:pic>
      <p:sp>
        <p:nvSpPr>
          <p:cNvPr id="12" name="Ellipse 11">
            <a:extLst>
              <a:ext uri="{FF2B5EF4-FFF2-40B4-BE49-F238E27FC236}">
                <a16:creationId xmlns:a16="http://schemas.microsoft.com/office/drawing/2014/main" id="{C739703C-FAF4-4D1B-ABFF-B97C1F9D1B95}"/>
              </a:ext>
            </a:extLst>
          </p:cNvPr>
          <p:cNvSpPr/>
          <p:nvPr/>
        </p:nvSpPr>
        <p:spPr>
          <a:xfrm>
            <a:off x="11030135" y="4797946"/>
            <a:ext cx="504056" cy="50405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8261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7440473-2A52-4F2A-A15B-4908F6F30D9B}"/>
              </a:ext>
            </a:extLst>
          </p:cNvPr>
          <p:cNvSpPr>
            <a:spLocks noGrp="1"/>
          </p:cNvSpPr>
          <p:nvPr>
            <p:ph type="title"/>
          </p:nvPr>
        </p:nvSpPr>
        <p:spPr/>
        <p:txBody>
          <a:bodyPr/>
          <a:lstStyle/>
          <a:p>
            <a:r>
              <a:rPr lang="de-DE" dirty="0"/>
              <a:t>Motivation</a:t>
            </a:r>
          </a:p>
        </p:txBody>
      </p:sp>
      <p:sp>
        <p:nvSpPr>
          <p:cNvPr id="6" name="Foliennummernplatzhalter 5">
            <a:extLst>
              <a:ext uri="{FF2B5EF4-FFF2-40B4-BE49-F238E27FC236}">
                <a16:creationId xmlns:a16="http://schemas.microsoft.com/office/drawing/2014/main" id="{551E8B4F-F8A5-4F9C-A3B1-CD0208D6066D}"/>
              </a:ext>
            </a:extLst>
          </p:cNvPr>
          <p:cNvSpPr>
            <a:spLocks noGrp="1"/>
          </p:cNvSpPr>
          <p:nvPr>
            <p:ph type="sldNum" sz="quarter" idx="10"/>
          </p:nvPr>
        </p:nvSpPr>
        <p:spPr/>
        <p:txBody>
          <a:bodyPr/>
          <a:lstStyle/>
          <a:p>
            <a:pPr>
              <a:defRPr/>
            </a:pPr>
            <a:fld id="{A5AC3FBE-A647-41C9-A8C3-4435ED4FC895}" type="slidenum">
              <a:rPr lang="de-DE" smtClean="0"/>
              <a:pPr>
                <a:defRPr/>
              </a:pPr>
              <a:t>25</a:t>
            </a:fld>
            <a:endParaRPr lang="de-DE" dirty="0"/>
          </a:p>
        </p:txBody>
      </p:sp>
      <p:sp>
        <p:nvSpPr>
          <p:cNvPr id="10" name="Textplatzhalter 7">
            <a:extLst>
              <a:ext uri="{FF2B5EF4-FFF2-40B4-BE49-F238E27FC236}">
                <a16:creationId xmlns:a16="http://schemas.microsoft.com/office/drawing/2014/main" id="{425B8A2B-1195-4BDF-BAD6-85567DEE0524}"/>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5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Klimaziele der EU:</a:t>
            </a:r>
          </a:p>
          <a:p>
            <a:pPr marL="6264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Anteil erneuerbarer Energiequellen am Gesamtenergieverbrauch: 42,5% bis 2030 (21,8% in 2021)</a:t>
            </a:r>
          </a:p>
          <a:p>
            <a:pPr marL="6264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Erster treibhausgasneutraler Kontinent bis 2050</a:t>
            </a:r>
          </a:p>
          <a:p>
            <a:pPr marL="6264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endPar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5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Warum Solarturmkraftwerke?</a:t>
            </a:r>
          </a:p>
          <a:p>
            <a:pPr marL="6264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Hoher theoretischer Wirkungsgrad bei der Umwandlung von Sonnenenergie in Strom</a:t>
            </a:r>
          </a:p>
          <a:p>
            <a:pPr marL="6264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Einfache und kostengünstige Skalierbarkeit</a:t>
            </a:r>
          </a:p>
          <a:p>
            <a:pPr marL="6264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Möglichkeit der Energiespeicherung</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91813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8F41A6-5FAA-4E49-BE55-86552D476B8E}"/>
              </a:ext>
            </a:extLst>
          </p:cNvPr>
          <p:cNvSpPr>
            <a:spLocks noGrp="1"/>
          </p:cNvSpPr>
          <p:nvPr>
            <p:ph type="title"/>
          </p:nvPr>
        </p:nvSpPr>
        <p:spPr/>
        <p:txBody>
          <a:bodyPr/>
          <a:lstStyle/>
          <a:p>
            <a:r>
              <a:rPr lang="de-DE" dirty="0"/>
              <a:t>Kommerzielle Solarturmkraftwerke</a:t>
            </a:r>
          </a:p>
        </p:txBody>
      </p:sp>
      <p:sp>
        <p:nvSpPr>
          <p:cNvPr id="5" name="Foliennummernplatzhalter 4">
            <a:extLst>
              <a:ext uri="{FF2B5EF4-FFF2-40B4-BE49-F238E27FC236}">
                <a16:creationId xmlns:a16="http://schemas.microsoft.com/office/drawing/2014/main" id="{B0B67B66-B327-46E1-A6BF-C4CF8809B8BF}"/>
              </a:ext>
            </a:extLst>
          </p:cNvPr>
          <p:cNvSpPr>
            <a:spLocks noGrp="1"/>
          </p:cNvSpPr>
          <p:nvPr>
            <p:ph type="sldNum" sz="quarter" idx="10"/>
          </p:nvPr>
        </p:nvSpPr>
        <p:spPr/>
        <p:txBody>
          <a:bodyPr/>
          <a:lstStyle/>
          <a:p>
            <a:pPr>
              <a:defRPr/>
            </a:pPr>
            <a:fld id="{A5AC3FBE-A647-41C9-A8C3-4435ED4FC895}" type="slidenum">
              <a:rPr lang="de-DE" smtClean="0"/>
              <a:pPr>
                <a:defRPr/>
              </a:pPr>
              <a:t>26</a:t>
            </a:fld>
            <a:endParaRPr lang="de-DE" dirty="0"/>
          </a:p>
        </p:txBody>
      </p:sp>
      <p:pic>
        <p:nvPicPr>
          <p:cNvPr id="7" name="Picture 7">
            <a:extLst>
              <a:ext uri="{FF2B5EF4-FFF2-40B4-BE49-F238E27FC236}">
                <a16:creationId xmlns:a16="http://schemas.microsoft.com/office/drawing/2014/main" id="{BB3C1BA4-8BED-4E13-BA5A-5BA72D7A11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7589" y="1330315"/>
            <a:ext cx="6289610" cy="4198957"/>
          </a:xfrm>
          <a:prstGeom prst="rect">
            <a:avLst/>
          </a:prstGeom>
        </p:spPr>
      </p:pic>
      <p:sp>
        <p:nvSpPr>
          <p:cNvPr id="8" name="Rectangle 15">
            <a:extLst>
              <a:ext uri="{FF2B5EF4-FFF2-40B4-BE49-F238E27FC236}">
                <a16:creationId xmlns:a16="http://schemas.microsoft.com/office/drawing/2014/main" id="{AC59474D-E666-459E-B49D-8D06136DE094}"/>
              </a:ext>
            </a:extLst>
          </p:cNvPr>
          <p:cNvSpPr/>
          <p:nvPr/>
        </p:nvSpPr>
        <p:spPr>
          <a:xfrm>
            <a:off x="953791" y="5929200"/>
            <a:ext cx="11221200" cy="230832"/>
          </a:xfrm>
          <a:prstGeom prst="rect">
            <a:avLst/>
          </a:prstGeom>
        </p:spPr>
        <p:txBody>
          <a:bodyPr wrap="square">
            <a:spAutoFit/>
          </a:bodyPr>
          <a:lstStyle/>
          <a:p>
            <a:r>
              <a:rPr lang="de-DE" sz="900" dirty="0">
                <a:latin typeface="Segoe UI" panose="020B0502040204020203" pitchFamily="34" charset="0"/>
              </a:rPr>
              <a:t>[4] Craig Butz, </a:t>
            </a:r>
            <a:r>
              <a:rPr lang="en-US" sz="900" dirty="0">
                <a:latin typeface="Segoe UI" panose="020B0502040204020203" pitchFamily="34" charset="0"/>
              </a:rPr>
              <a:t>Aerial photograph of Ivanpah Solar Power Facility</a:t>
            </a:r>
            <a:r>
              <a:rPr lang="de-DE" sz="900" dirty="0">
                <a:latin typeface="Segoe UI" panose="020B0502040204020203" pitchFamily="34" charset="0"/>
              </a:rPr>
              <a:t>, https://de.wikipedia.org/wiki/Datei:Ivanpah_Solar_Power_Facility_from_the_air_2014.jpg, 2014</a:t>
            </a:r>
          </a:p>
        </p:txBody>
      </p:sp>
      <p:sp>
        <p:nvSpPr>
          <p:cNvPr id="9" name="TextBox 11">
            <a:extLst>
              <a:ext uri="{FF2B5EF4-FFF2-40B4-BE49-F238E27FC236}">
                <a16:creationId xmlns:a16="http://schemas.microsoft.com/office/drawing/2014/main" id="{06800F8C-1A2D-4981-8699-8BB337186FD9}"/>
              </a:ext>
            </a:extLst>
          </p:cNvPr>
          <p:cNvSpPr txBox="1"/>
          <p:nvPr/>
        </p:nvSpPr>
        <p:spPr bwMode="auto">
          <a:xfrm>
            <a:off x="11729914" y="5302582"/>
            <a:ext cx="34433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en-US" sz="1400" dirty="0">
                <a:solidFill>
                  <a:srgbClr val="000000"/>
                </a:solidFill>
                <a:latin typeface="Arial" panose="020B0604020202020204"/>
              </a:rPr>
              <a:t>[4]</a:t>
            </a:r>
          </a:p>
        </p:txBody>
      </p:sp>
      <p:sp>
        <p:nvSpPr>
          <p:cNvPr id="12" name="Textplatzhalter 2">
            <a:extLst>
              <a:ext uri="{FF2B5EF4-FFF2-40B4-BE49-F238E27FC236}">
                <a16:creationId xmlns:a16="http://schemas.microsoft.com/office/drawing/2014/main" id="{E143B257-714E-4732-AD9F-FA3D02A7533A}"/>
              </a:ext>
            </a:extLst>
          </p:cNvPr>
          <p:cNvSpPr txBox="1">
            <a:spLocks/>
          </p:cNvSpPr>
          <p:nvPr/>
        </p:nvSpPr>
        <p:spPr bwMode="auto">
          <a:xfrm>
            <a:off x="486000" y="1591200"/>
            <a:ext cx="4747491"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Ivanpah-Kraftwerk </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Ort: Kalifornien</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3 Receiver</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Über 170.000 Heliostaten</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Nennleistung: 392 MW</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Wärmeträgermedium: Wasser</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Wirkungsgrad </a:t>
            </a:r>
            <a:b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b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(solare Einstrahlungsleistung zu elektrischer Leistung): 17.30 % </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4784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B0E3D2-3F1C-4453-ACBF-C7D3CE5CA8B5}"/>
              </a:ext>
            </a:extLst>
          </p:cNvPr>
          <p:cNvSpPr>
            <a:spLocks noGrp="1"/>
          </p:cNvSpPr>
          <p:nvPr>
            <p:ph type="title"/>
          </p:nvPr>
        </p:nvSpPr>
        <p:spPr/>
        <p:txBody>
          <a:bodyPr/>
          <a:lstStyle/>
          <a:p>
            <a:r>
              <a:rPr lang="de-DE" dirty="0"/>
              <a:t>Problematik – Regelung bei Wolkendurchzug</a:t>
            </a:r>
          </a:p>
        </p:txBody>
      </p:sp>
      <p:sp>
        <p:nvSpPr>
          <p:cNvPr id="5" name="Foliennummernplatzhalter 4">
            <a:extLst>
              <a:ext uri="{FF2B5EF4-FFF2-40B4-BE49-F238E27FC236}">
                <a16:creationId xmlns:a16="http://schemas.microsoft.com/office/drawing/2014/main" id="{4B6D2212-138C-47AA-8D9C-C0145958D40C}"/>
              </a:ext>
            </a:extLst>
          </p:cNvPr>
          <p:cNvSpPr>
            <a:spLocks noGrp="1"/>
          </p:cNvSpPr>
          <p:nvPr>
            <p:ph type="sldNum" sz="quarter" idx="10"/>
          </p:nvPr>
        </p:nvSpPr>
        <p:spPr/>
        <p:txBody>
          <a:bodyPr/>
          <a:lstStyle/>
          <a:p>
            <a:pPr>
              <a:defRPr/>
            </a:pPr>
            <a:fld id="{A5AC3FBE-A647-41C9-A8C3-4435ED4FC895}" type="slidenum">
              <a:rPr lang="de-DE" smtClean="0"/>
              <a:pPr>
                <a:defRPr/>
              </a:pPr>
              <a:t>27</a:t>
            </a:fld>
            <a:endParaRPr lang="de-DE" dirty="0"/>
          </a:p>
        </p:txBody>
      </p:sp>
      <p:pic>
        <p:nvPicPr>
          <p:cNvPr id="7" name="Picture 15">
            <a:extLst>
              <a:ext uri="{FF2B5EF4-FFF2-40B4-BE49-F238E27FC236}">
                <a16:creationId xmlns:a16="http://schemas.microsoft.com/office/drawing/2014/main" id="{D8496085-8463-4905-A419-74D877C1C7D9}"/>
              </a:ext>
            </a:extLst>
          </p:cNvPr>
          <p:cNvPicPr>
            <a:picLocks noChangeAspect="1"/>
          </p:cNvPicPr>
          <p:nvPr/>
        </p:nvPicPr>
        <p:blipFill rotWithShape="1">
          <a:blip r:embed="rId2"/>
          <a:srcRect l="68237" b="54266"/>
          <a:stretch/>
        </p:blipFill>
        <p:spPr>
          <a:xfrm>
            <a:off x="9300208" y="1953644"/>
            <a:ext cx="2251638" cy="2124001"/>
          </a:xfrm>
          <a:prstGeom prst="rect">
            <a:avLst/>
          </a:prstGeom>
        </p:spPr>
      </p:pic>
      <p:pic>
        <p:nvPicPr>
          <p:cNvPr id="8" name="Content Placeholder 9">
            <a:extLst>
              <a:ext uri="{FF2B5EF4-FFF2-40B4-BE49-F238E27FC236}">
                <a16:creationId xmlns:a16="http://schemas.microsoft.com/office/drawing/2014/main" id="{3CD3BC2C-2118-4ED8-A031-63CA7597C9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3864" y="1511646"/>
            <a:ext cx="6359080" cy="4581922"/>
          </a:xfrm>
          <a:prstGeom prst="rect">
            <a:avLst/>
          </a:prstGeom>
        </p:spPr>
      </p:pic>
      <p:sp>
        <p:nvSpPr>
          <p:cNvPr id="9" name="Rectangle 10">
            <a:extLst>
              <a:ext uri="{FF2B5EF4-FFF2-40B4-BE49-F238E27FC236}">
                <a16:creationId xmlns:a16="http://schemas.microsoft.com/office/drawing/2014/main" id="{BE28E4C0-E2F3-4D4E-9BA9-C2A3EC17296D}"/>
              </a:ext>
            </a:extLst>
          </p:cNvPr>
          <p:cNvSpPr/>
          <p:nvPr/>
        </p:nvSpPr>
        <p:spPr>
          <a:xfrm>
            <a:off x="6097587" y="1197546"/>
            <a:ext cx="2057876" cy="4866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0" name="Rectangle 16">
            <a:extLst>
              <a:ext uri="{FF2B5EF4-FFF2-40B4-BE49-F238E27FC236}">
                <a16:creationId xmlns:a16="http://schemas.microsoft.com/office/drawing/2014/main" id="{108A75A9-5563-4412-98D7-EDB98F50B291}"/>
              </a:ext>
            </a:extLst>
          </p:cNvPr>
          <p:cNvSpPr/>
          <p:nvPr/>
        </p:nvSpPr>
        <p:spPr>
          <a:xfrm>
            <a:off x="4513411" y="1197546"/>
            <a:ext cx="1625828" cy="4827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1" name="Rectangle 17">
            <a:extLst>
              <a:ext uri="{FF2B5EF4-FFF2-40B4-BE49-F238E27FC236}">
                <a16:creationId xmlns:a16="http://schemas.microsoft.com/office/drawing/2014/main" id="{3B8B3E97-AA04-4EA1-91B4-3E92D5E49EAA}"/>
              </a:ext>
            </a:extLst>
          </p:cNvPr>
          <p:cNvSpPr/>
          <p:nvPr/>
        </p:nvSpPr>
        <p:spPr>
          <a:xfrm>
            <a:off x="2545528" y="1084249"/>
            <a:ext cx="2057876" cy="4771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5212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210DE5-A126-4ABD-8CA9-ECF40F237979}"/>
              </a:ext>
            </a:extLst>
          </p:cNvPr>
          <p:cNvSpPr>
            <a:spLocks noGrp="1"/>
          </p:cNvSpPr>
          <p:nvPr>
            <p:ph type="title"/>
          </p:nvPr>
        </p:nvSpPr>
        <p:spPr/>
        <p:txBody>
          <a:bodyPr/>
          <a:lstStyle/>
          <a:p>
            <a:r>
              <a:rPr lang="de-DE" dirty="0"/>
              <a:t>Grundlagen – Wolkenprädiktion</a:t>
            </a:r>
          </a:p>
        </p:txBody>
      </p:sp>
      <p:sp>
        <p:nvSpPr>
          <p:cNvPr id="5" name="Foliennummernplatzhalter 4">
            <a:extLst>
              <a:ext uri="{FF2B5EF4-FFF2-40B4-BE49-F238E27FC236}">
                <a16:creationId xmlns:a16="http://schemas.microsoft.com/office/drawing/2014/main" id="{86CAA226-28C2-4587-92AF-E5D79DA77264}"/>
              </a:ext>
            </a:extLst>
          </p:cNvPr>
          <p:cNvSpPr>
            <a:spLocks noGrp="1"/>
          </p:cNvSpPr>
          <p:nvPr>
            <p:ph type="sldNum" sz="quarter" idx="10"/>
          </p:nvPr>
        </p:nvSpPr>
        <p:spPr/>
        <p:txBody>
          <a:bodyPr/>
          <a:lstStyle/>
          <a:p>
            <a:pPr>
              <a:defRPr/>
            </a:pPr>
            <a:fld id="{A5AC3FBE-A647-41C9-A8C3-4435ED4FC895}" type="slidenum">
              <a:rPr lang="de-DE" smtClean="0"/>
              <a:pPr>
                <a:defRPr/>
              </a:pPr>
              <a:t>28</a:t>
            </a:fld>
            <a:endParaRPr lang="de-DE" dirty="0"/>
          </a:p>
        </p:txBody>
      </p:sp>
      <p:sp>
        <p:nvSpPr>
          <p:cNvPr id="11" name="Rectangle 15">
            <a:extLst>
              <a:ext uri="{FF2B5EF4-FFF2-40B4-BE49-F238E27FC236}">
                <a16:creationId xmlns:a16="http://schemas.microsoft.com/office/drawing/2014/main" id="{BA28357E-010D-48F6-9B06-CE85A1987345}"/>
              </a:ext>
            </a:extLst>
          </p:cNvPr>
          <p:cNvSpPr/>
          <p:nvPr/>
        </p:nvSpPr>
        <p:spPr>
          <a:xfrm>
            <a:off x="953790" y="5929200"/>
            <a:ext cx="11329617" cy="230772"/>
          </a:xfrm>
          <a:prstGeom prst="rect">
            <a:avLst/>
          </a:prstGeom>
        </p:spPr>
        <p:txBody>
          <a:bodyPr wrap="square">
            <a:spAutoFit/>
          </a:bodyPr>
          <a:lstStyle/>
          <a:p>
            <a:r>
              <a:rPr lang="de-DE" sz="900" dirty="0">
                <a:latin typeface="Segoe UI" panose="020B0502040204020203" pitchFamily="34" charset="0"/>
              </a:rPr>
              <a:t>[2] </a:t>
            </a:r>
            <a:r>
              <a:rPr lang="en-US" sz="900" dirty="0">
                <a:latin typeface="Segoe UI" panose="020B0502040204020203" pitchFamily="34" charset="0"/>
              </a:rPr>
              <a:t>R. </a:t>
            </a:r>
            <a:r>
              <a:rPr lang="en-US" sz="900" dirty="0" err="1">
                <a:latin typeface="Segoe UI" panose="020B0502040204020203" pitchFamily="34" charset="0"/>
              </a:rPr>
              <a:t>Samu</a:t>
            </a:r>
            <a:r>
              <a:rPr lang="en-US" sz="900" dirty="0">
                <a:latin typeface="Segoe UI" panose="020B0502040204020203" pitchFamily="34" charset="0"/>
              </a:rPr>
              <a:t>, “Solar Irradiance Nowcasting System Trial and Evaluation for Islanded Microgrid Control Purposes”, 2022</a:t>
            </a:r>
            <a:endParaRPr lang="de-DE" sz="900" dirty="0">
              <a:latin typeface="Segoe UI" panose="020B0502040204020203" pitchFamily="34" charset="0"/>
            </a:endParaRPr>
          </a:p>
        </p:txBody>
      </p:sp>
      <p:pic>
        <p:nvPicPr>
          <p:cNvPr id="9" name="Grafik 8">
            <a:extLst>
              <a:ext uri="{FF2B5EF4-FFF2-40B4-BE49-F238E27FC236}">
                <a16:creationId xmlns:a16="http://schemas.microsoft.com/office/drawing/2014/main" id="{BFFA47F3-D2E6-4CE2-BA6B-9FF9AFBFD456}"/>
              </a:ext>
            </a:extLst>
          </p:cNvPr>
          <p:cNvPicPr>
            <a:picLocks noChangeAspect="1"/>
          </p:cNvPicPr>
          <p:nvPr/>
        </p:nvPicPr>
        <p:blipFill>
          <a:blip r:embed="rId2"/>
          <a:stretch>
            <a:fillRect/>
          </a:stretch>
        </p:blipFill>
        <p:spPr>
          <a:xfrm>
            <a:off x="3361283" y="2277666"/>
            <a:ext cx="5216779" cy="3591626"/>
          </a:xfrm>
          <a:prstGeom prst="rect">
            <a:avLst/>
          </a:prstGeom>
        </p:spPr>
      </p:pic>
      <p:sp>
        <p:nvSpPr>
          <p:cNvPr id="3" name="Rechteck 2">
            <a:extLst>
              <a:ext uri="{FF2B5EF4-FFF2-40B4-BE49-F238E27FC236}">
                <a16:creationId xmlns:a16="http://schemas.microsoft.com/office/drawing/2014/main" id="{28EBB78C-5173-42EA-9765-91346A3BBE62}"/>
              </a:ext>
            </a:extLst>
          </p:cNvPr>
          <p:cNvSpPr/>
          <p:nvPr/>
        </p:nvSpPr>
        <p:spPr>
          <a:xfrm>
            <a:off x="5953571" y="3861842"/>
            <a:ext cx="144016" cy="1440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10" name="TextBox 11">
            <a:extLst>
              <a:ext uri="{FF2B5EF4-FFF2-40B4-BE49-F238E27FC236}">
                <a16:creationId xmlns:a16="http://schemas.microsoft.com/office/drawing/2014/main" id="{261B8105-59C8-466B-B5B5-202D0BDBCE1E}"/>
              </a:ext>
            </a:extLst>
          </p:cNvPr>
          <p:cNvSpPr txBox="1"/>
          <p:nvPr/>
        </p:nvSpPr>
        <p:spPr bwMode="auto">
          <a:xfrm>
            <a:off x="8041803" y="5085978"/>
            <a:ext cx="7592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de-DE" sz="1400" dirty="0">
                <a:solidFill>
                  <a:srgbClr val="000000"/>
                </a:solidFill>
                <a:latin typeface="Arial" panose="020B0604020202020204"/>
              </a:rPr>
              <a:t>Gemäß</a:t>
            </a:r>
            <a:r>
              <a:rPr lang="en-US" sz="1400" dirty="0">
                <a:solidFill>
                  <a:srgbClr val="000000"/>
                </a:solidFill>
                <a:latin typeface="Arial" panose="020B0604020202020204"/>
              </a:rPr>
              <a:t> [2, S.85]</a:t>
            </a:r>
          </a:p>
        </p:txBody>
      </p:sp>
      <p:sp>
        <p:nvSpPr>
          <p:cNvPr id="13" name="Textplatzhalter 6">
            <a:extLst>
              <a:ext uri="{FF2B5EF4-FFF2-40B4-BE49-F238E27FC236}">
                <a16:creationId xmlns:a16="http://schemas.microsoft.com/office/drawing/2014/main" id="{56488901-36F8-4C66-BEE4-8B86A6937F30}"/>
              </a:ext>
            </a:extLst>
          </p:cNvPr>
          <p:cNvSpPr txBox="1">
            <a:spLocks/>
          </p:cNvSpPr>
          <p:nvPr/>
        </p:nvSpPr>
        <p:spPr bwMode="auto">
          <a:xfrm>
            <a:off x="485999" y="1591200"/>
            <a:ext cx="11372227"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Wolkenprädiktion durch Nowcasting-System</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Ziel: Subminütliche Prädiktion der direkten Sonneneinstrahlung in einer Auflösung von 20x20 Metern</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8141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210DE5-A126-4ABD-8CA9-ECF40F237979}"/>
              </a:ext>
            </a:extLst>
          </p:cNvPr>
          <p:cNvSpPr>
            <a:spLocks noGrp="1"/>
          </p:cNvSpPr>
          <p:nvPr>
            <p:ph type="title"/>
          </p:nvPr>
        </p:nvSpPr>
        <p:spPr/>
        <p:txBody>
          <a:bodyPr/>
          <a:lstStyle/>
          <a:p>
            <a:r>
              <a:rPr lang="de-DE" dirty="0"/>
              <a:t>Grundlagen – Wolkenprädiktion</a:t>
            </a:r>
          </a:p>
        </p:txBody>
      </p:sp>
      <p:sp>
        <p:nvSpPr>
          <p:cNvPr id="5" name="Foliennummernplatzhalter 4">
            <a:extLst>
              <a:ext uri="{FF2B5EF4-FFF2-40B4-BE49-F238E27FC236}">
                <a16:creationId xmlns:a16="http://schemas.microsoft.com/office/drawing/2014/main" id="{86CAA226-28C2-4587-92AF-E5D79DA77264}"/>
              </a:ext>
            </a:extLst>
          </p:cNvPr>
          <p:cNvSpPr>
            <a:spLocks noGrp="1"/>
          </p:cNvSpPr>
          <p:nvPr>
            <p:ph type="sldNum" sz="quarter" idx="10"/>
          </p:nvPr>
        </p:nvSpPr>
        <p:spPr/>
        <p:txBody>
          <a:bodyPr/>
          <a:lstStyle/>
          <a:p>
            <a:pPr>
              <a:defRPr/>
            </a:pPr>
            <a:fld id="{A5AC3FBE-A647-41C9-A8C3-4435ED4FC895}" type="slidenum">
              <a:rPr lang="de-DE" smtClean="0"/>
              <a:pPr>
                <a:defRPr/>
              </a:pPr>
              <a:t>29</a:t>
            </a:fld>
            <a:endParaRPr lang="de-DE" dirty="0"/>
          </a:p>
        </p:txBody>
      </p:sp>
      <p:grpSp>
        <p:nvGrpSpPr>
          <p:cNvPr id="13" name="Gruppieren 12">
            <a:extLst>
              <a:ext uri="{FF2B5EF4-FFF2-40B4-BE49-F238E27FC236}">
                <a16:creationId xmlns:a16="http://schemas.microsoft.com/office/drawing/2014/main" id="{23ED021A-5083-4D96-B63A-630F21749E70}"/>
              </a:ext>
            </a:extLst>
          </p:cNvPr>
          <p:cNvGrpSpPr/>
          <p:nvPr/>
        </p:nvGrpSpPr>
        <p:grpSpPr>
          <a:xfrm>
            <a:off x="1328345" y="3070884"/>
            <a:ext cx="3704611" cy="2633975"/>
            <a:chOff x="3361283" y="2277666"/>
            <a:chExt cx="5216779" cy="3591626"/>
          </a:xfrm>
        </p:grpSpPr>
        <p:pic>
          <p:nvPicPr>
            <p:cNvPr id="14" name="Grafik 13">
              <a:extLst>
                <a:ext uri="{FF2B5EF4-FFF2-40B4-BE49-F238E27FC236}">
                  <a16:creationId xmlns:a16="http://schemas.microsoft.com/office/drawing/2014/main" id="{6C9798FE-11FD-4219-83FD-2DAC81D8FA40}"/>
                </a:ext>
              </a:extLst>
            </p:cNvPr>
            <p:cNvPicPr>
              <a:picLocks noChangeAspect="1"/>
            </p:cNvPicPr>
            <p:nvPr/>
          </p:nvPicPr>
          <p:blipFill>
            <a:blip r:embed="rId2"/>
            <a:stretch>
              <a:fillRect/>
            </a:stretch>
          </p:blipFill>
          <p:spPr>
            <a:xfrm>
              <a:off x="3361283" y="2277666"/>
              <a:ext cx="5216779" cy="3591626"/>
            </a:xfrm>
            <a:prstGeom prst="rect">
              <a:avLst/>
            </a:prstGeom>
          </p:spPr>
        </p:pic>
        <p:sp>
          <p:nvSpPr>
            <p:cNvPr id="15" name="Rechteck 14">
              <a:extLst>
                <a:ext uri="{FF2B5EF4-FFF2-40B4-BE49-F238E27FC236}">
                  <a16:creationId xmlns:a16="http://schemas.microsoft.com/office/drawing/2014/main" id="{1EA21584-AE19-4BC8-A908-86D067CC4C9E}"/>
                </a:ext>
              </a:extLst>
            </p:cNvPr>
            <p:cNvSpPr/>
            <p:nvPr/>
          </p:nvSpPr>
          <p:spPr>
            <a:xfrm>
              <a:off x="5953571" y="3861842"/>
              <a:ext cx="144016" cy="1440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grpSp>
      <p:cxnSp>
        <p:nvCxnSpPr>
          <p:cNvPr id="17" name="Gerader Verbinder 16">
            <a:extLst>
              <a:ext uri="{FF2B5EF4-FFF2-40B4-BE49-F238E27FC236}">
                <a16:creationId xmlns:a16="http://schemas.microsoft.com/office/drawing/2014/main" id="{686F7599-8FC4-4781-80A3-F0700CF74958}"/>
              </a:ext>
            </a:extLst>
          </p:cNvPr>
          <p:cNvCxnSpPr>
            <a:stCxn id="15" idx="0"/>
          </p:cNvCxnSpPr>
          <p:nvPr/>
        </p:nvCxnSpPr>
        <p:spPr>
          <a:xfrm flipV="1">
            <a:off x="3220352" y="3019720"/>
            <a:ext cx="4228673" cy="12129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A802945-FAE1-4AAE-BA6E-E57AA1CB0F55}"/>
              </a:ext>
            </a:extLst>
          </p:cNvPr>
          <p:cNvCxnSpPr>
            <a:cxnSpLocks/>
            <a:stCxn id="15" idx="2"/>
          </p:cNvCxnSpPr>
          <p:nvPr/>
        </p:nvCxnSpPr>
        <p:spPr>
          <a:xfrm>
            <a:off x="3220352" y="4338280"/>
            <a:ext cx="4228673" cy="127817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8" name="Grafik 37">
            <a:extLst>
              <a:ext uri="{FF2B5EF4-FFF2-40B4-BE49-F238E27FC236}">
                <a16:creationId xmlns:a16="http://schemas.microsoft.com/office/drawing/2014/main" id="{1DC57345-72A9-410D-A933-83E58A09EF0B}"/>
              </a:ext>
            </a:extLst>
          </p:cNvPr>
          <p:cNvPicPr>
            <a:picLocks noChangeAspect="1"/>
          </p:cNvPicPr>
          <p:nvPr/>
        </p:nvPicPr>
        <p:blipFill>
          <a:blip r:embed="rId3"/>
          <a:stretch>
            <a:fillRect/>
          </a:stretch>
        </p:blipFill>
        <p:spPr>
          <a:xfrm>
            <a:off x="10490075" y="2849212"/>
            <a:ext cx="988628" cy="2799303"/>
          </a:xfrm>
          <a:prstGeom prst="rect">
            <a:avLst/>
          </a:prstGeom>
        </p:spPr>
      </p:pic>
      <p:pic>
        <p:nvPicPr>
          <p:cNvPr id="8" name="Grafik 7">
            <a:extLst>
              <a:ext uri="{FF2B5EF4-FFF2-40B4-BE49-F238E27FC236}">
                <a16:creationId xmlns:a16="http://schemas.microsoft.com/office/drawing/2014/main" id="{DA236A62-7FD5-4222-A78F-39C4672E8370}"/>
              </a:ext>
            </a:extLst>
          </p:cNvPr>
          <p:cNvPicPr>
            <a:picLocks noChangeAspect="1"/>
          </p:cNvPicPr>
          <p:nvPr/>
        </p:nvPicPr>
        <p:blipFill rotWithShape="1">
          <a:blip r:embed="rId4">
            <a:extLst>
              <a:ext uri="{28A0092B-C50C-407E-A947-70E740481C1C}">
                <a14:useLocalDpi xmlns:a14="http://schemas.microsoft.com/office/drawing/2010/main" val="0"/>
              </a:ext>
            </a:extLst>
          </a:blip>
          <a:srcRect t="1158"/>
          <a:stretch/>
        </p:blipFill>
        <p:spPr>
          <a:xfrm>
            <a:off x="7465739" y="2997746"/>
            <a:ext cx="2664847" cy="2633975"/>
          </a:xfrm>
          <a:prstGeom prst="rect">
            <a:avLst/>
          </a:prstGeom>
          <a:ln w="28575">
            <a:solidFill>
              <a:srgbClr val="FF0000"/>
            </a:solidFill>
          </a:ln>
        </p:spPr>
      </p:pic>
      <p:sp>
        <p:nvSpPr>
          <p:cNvPr id="19" name="Textplatzhalter 6">
            <a:extLst>
              <a:ext uri="{FF2B5EF4-FFF2-40B4-BE49-F238E27FC236}">
                <a16:creationId xmlns:a16="http://schemas.microsoft.com/office/drawing/2014/main" id="{6EC61D7F-8760-404B-9CF8-788A69654677}"/>
              </a:ext>
            </a:extLst>
          </p:cNvPr>
          <p:cNvSpPr txBox="1">
            <a:spLocks/>
          </p:cNvSpPr>
          <p:nvPr/>
        </p:nvSpPr>
        <p:spPr bwMode="auto">
          <a:xfrm>
            <a:off x="485999" y="1591200"/>
            <a:ext cx="11372227"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Exemplarische Einstrahlungskarte über dem Heliostatenfeld</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317405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E09EEE-B894-4FA0-8A82-6E4364E3F31A}"/>
              </a:ext>
            </a:extLst>
          </p:cNvPr>
          <p:cNvSpPr>
            <a:spLocks noGrp="1"/>
          </p:cNvSpPr>
          <p:nvPr>
            <p:ph type="title"/>
          </p:nvPr>
        </p:nvSpPr>
        <p:spPr/>
        <p:txBody>
          <a:bodyPr/>
          <a:lstStyle/>
          <a:p>
            <a:r>
              <a:rPr lang="de-DE" dirty="0"/>
              <a:t>Funktionsweise von Solarturmkraftwerken</a:t>
            </a:r>
          </a:p>
        </p:txBody>
      </p:sp>
      <p:sp>
        <p:nvSpPr>
          <p:cNvPr id="5" name="Foliennummernplatzhalter 4">
            <a:extLst>
              <a:ext uri="{FF2B5EF4-FFF2-40B4-BE49-F238E27FC236}">
                <a16:creationId xmlns:a16="http://schemas.microsoft.com/office/drawing/2014/main" id="{D764E7DF-A8CD-4D39-844C-FB10D4CA3FF5}"/>
              </a:ext>
            </a:extLst>
          </p:cNvPr>
          <p:cNvSpPr>
            <a:spLocks noGrp="1"/>
          </p:cNvSpPr>
          <p:nvPr>
            <p:ph type="sldNum" sz="quarter" idx="10"/>
          </p:nvPr>
        </p:nvSpPr>
        <p:spPr/>
        <p:txBody>
          <a:bodyPr/>
          <a:lstStyle/>
          <a:p>
            <a:pPr>
              <a:defRPr/>
            </a:pPr>
            <a:fld id="{A5AC3FBE-A647-41C9-A8C3-4435ED4FC895}" type="slidenum">
              <a:rPr lang="de-DE" smtClean="0"/>
              <a:pPr>
                <a:defRPr/>
              </a:pPr>
              <a:t>3</a:t>
            </a:fld>
            <a:endParaRPr lang="de-DE" dirty="0"/>
          </a:p>
        </p:txBody>
      </p:sp>
      <p:pic>
        <p:nvPicPr>
          <p:cNvPr id="12" name="Grafik 11">
            <a:extLst>
              <a:ext uri="{FF2B5EF4-FFF2-40B4-BE49-F238E27FC236}">
                <a16:creationId xmlns:a16="http://schemas.microsoft.com/office/drawing/2014/main" id="{2D509965-18CF-45FA-9B46-8C352F502628}"/>
              </a:ext>
            </a:extLst>
          </p:cNvPr>
          <p:cNvPicPr>
            <a:picLocks noChangeAspect="1"/>
          </p:cNvPicPr>
          <p:nvPr/>
        </p:nvPicPr>
        <p:blipFill rotWithShape="1">
          <a:blip r:embed="rId2">
            <a:extLst>
              <a:ext uri="{28A0092B-C50C-407E-A947-70E740481C1C}">
                <a14:useLocalDpi xmlns:a14="http://schemas.microsoft.com/office/drawing/2010/main" val="0"/>
              </a:ext>
            </a:extLst>
          </a:blip>
          <a:srcRect r="58026"/>
          <a:stretch/>
        </p:blipFill>
        <p:spPr>
          <a:xfrm>
            <a:off x="805107" y="1386000"/>
            <a:ext cx="3996336" cy="4348050"/>
          </a:xfrm>
          <a:prstGeom prst="rect">
            <a:avLst/>
          </a:prstGeom>
        </p:spPr>
      </p:pic>
    </p:spTree>
    <p:extLst>
      <p:ext uri="{BB962C8B-B14F-4D97-AF65-F5344CB8AC3E}">
        <p14:creationId xmlns:p14="http://schemas.microsoft.com/office/powerpoint/2010/main" val="1824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EAED1F1-5E43-470D-9056-113E57462BD6}"/>
              </a:ext>
            </a:extLst>
          </p:cNvPr>
          <p:cNvSpPr>
            <a:spLocks noGrp="1"/>
          </p:cNvSpPr>
          <p:nvPr>
            <p:ph type="title"/>
          </p:nvPr>
        </p:nvSpPr>
        <p:spPr/>
        <p:txBody>
          <a:bodyPr/>
          <a:lstStyle/>
          <a:p>
            <a:r>
              <a:rPr lang="de-DE" dirty="0"/>
              <a:t>Grundlagen – Wolkenprädiktion</a:t>
            </a:r>
          </a:p>
        </p:txBody>
      </p:sp>
      <p:sp>
        <p:nvSpPr>
          <p:cNvPr id="6" name="Foliennummernplatzhalter 5">
            <a:extLst>
              <a:ext uri="{FF2B5EF4-FFF2-40B4-BE49-F238E27FC236}">
                <a16:creationId xmlns:a16="http://schemas.microsoft.com/office/drawing/2014/main" id="{5C65B0C8-E117-4AB2-B468-9625042BDD35}"/>
              </a:ext>
            </a:extLst>
          </p:cNvPr>
          <p:cNvSpPr>
            <a:spLocks noGrp="1"/>
          </p:cNvSpPr>
          <p:nvPr>
            <p:ph type="sldNum" sz="quarter" idx="10"/>
          </p:nvPr>
        </p:nvSpPr>
        <p:spPr/>
        <p:txBody>
          <a:bodyPr/>
          <a:lstStyle/>
          <a:p>
            <a:pPr>
              <a:defRPr/>
            </a:pPr>
            <a:fld id="{A5AC3FBE-A647-41C9-A8C3-4435ED4FC895}" type="slidenum">
              <a:rPr lang="de-DE" smtClean="0"/>
              <a:pPr>
                <a:defRPr/>
              </a:pPr>
              <a:t>30</a:t>
            </a:fld>
            <a:endParaRPr lang="de-DE" dirty="0"/>
          </a:p>
        </p:txBody>
      </p:sp>
      <p:pic>
        <p:nvPicPr>
          <p:cNvPr id="9" name="Grafik 8">
            <a:extLst>
              <a:ext uri="{FF2B5EF4-FFF2-40B4-BE49-F238E27FC236}">
                <a16:creationId xmlns:a16="http://schemas.microsoft.com/office/drawing/2014/main" id="{98C2DDBC-A8D8-4658-9E21-50468C3D4800}"/>
              </a:ext>
            </a:extLst>
          </p:cNvPr>
          <p:cNvPicPr>
            <a:picLocks noChangeAspect="1"/>
          </p:cNvPicPr>
          <p:nvPr/>
        </p:nvPicPr>
        <p:blipFill>
          <a:blip r:embed="rId2"/>
          <a:stretch>
            <a:fillRect/>
          </a:stretch>
        </p:blipFill>
        <p:spPr>
          <a:xfrm>
            <a:off x="341983" y="1864936"/>
            <a:ext cx="7843836" cy="2533201"/>
          </a:xfrm>
          <a:prstGeom prst="rect">
            <a:avLst/>
          </a:prstGeom>
        </p:spPr>
      </p:pic>
      <p:pic>
        <p:nvPicPr>
          <p:cNvPr id="11" name="Grafik 10">
            <a:extLst>
              <a:ext uri="{FF2B5EF4-FFF2-40B4-BE49-F238E27FC236}">
                <a16:creationId xmlns:a16="http://schemas.microsoft.com/office/drawing/2014/main" id="{D165335E-5C48-4340-9055-89EF8490E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081" y="3728051"/>
            <a:ext cx="7788094" cy="2483537"/>
          </a:xfrm>
          <a:prstGeom prst="rect">
            <a:avLst/>
          </a:prstGeom>
        </p:spPr>
      </p:pic>
      <p:sp>
        <p:nvSpPr>
          <p:cNvPr id="8" name="Rectangle 15">
            <a:extLst>
              <a:ext uri="{FF2B5EF4-FFF2-40B4-BE49-F238E27FC236}">
                <a16:creationId xmlns:a16="http://schemas.microsoft.com/office/drawing/2014/main" id="{D02892A1-24A6-419B-9B51-9911AD41F93A}"/>
              </a:ext>
            </a:extLst>
          </p:cNvPr>
          <p:cNvSpPr/>
          <p:nvPr/>
        </p:nvSpPr>
        <p:spPr>
          <a:xfrm>
            <a:off x="953791" y="6511330"/>
            <a:ext cx="11221200" cy="230832"/>
          </a:xfrm>
          <a:prstGeom prst="rect">
            <a:avLst/>
          </a:prstGeom>
        </p:spPr>
        <p:txBody>
          <a:bodyPr wrap="square">
            <a:spAutoFit/>
          </a:bodyPr>
          <a:lstStyle/>
          <a:p>
            <a:r>
              <a:rPr lang="de-DE" sz="900" dirty="0">
                <a:latin typeface="Segoe UI" panose="020B0502040204020203" pitchFamily="34" charset="0"/>
              </a:rPr>
              <a:t>[6] S. </a:t>
            </a:r>
            <a:r>
              <a:rPr lang="de-DE" sz="900" dirty="0" err="1">
                <a:latin typeface="Segoe UI" panose="020B0502040204020203" pitchFamily="34" charset="0"/>
              </a:rPr>
              <a:t>Sayeef</a:t>
            </a:r>
            <a:r>
              <a:rPr lang="de-DE" sz="900" dirty="0">
                <a:latin typeface="Segoe UI" panose="020B0502040204020203" pitchFamily="34" charset="0"/>
              </a:rPr>
              <a:t>, </a:t>
            </a:r>
            <a:r>
              <a:rPr lang="en-US" sz="900" dirty="0">
                <a:latin typeface="Segoe UI" panose="020B0502040204020203" pitchFamily="34" charset="0"/>
              </a:rPr>
              <a:t>Very short-term solar forecasting using inexpensive fisheye camera sky-imagery</a:t>
            </a:r>
            <a:r>
              <a:rPr lang="de-DE" sz="900" dirty="0">
                <a:latin typeface="Segoe UI" panose="020B0502040204020203" pitchFamily="34" charset="0"/>
              </a:rPr>
              <a:t>, https://www.researchgate.net/publication/262640112, 2014</a:t>
            </a:r>
          </a:p>
        </p:txBody>
      </p:sp>
      <p:sp>
        <p:nvSpPr>
          <p:cNvPr id="10" name="TextBox 11">
            <a:extLst>
              <a:ext uri="{FF2B5EF4-FFF2-40B4-BE49-F238E27FC236}">
                <a16:creationId xmlns:a16="http://schemas.microsoft.com/office/drawing/2014/main" id="{45A31CB0-88D4-431C-917B-B61399BB04B4}"/>
              </a:ext>
            </a:extLst>
          </p:cNvPr>
          <p:cNvSpPr txBox="1"/>
          <p:nvPr/>
        </p:nvSpPr>
        <p:spPr bwMode="auto">
          <a:xfrm>
            <a:off x="11433149" y="6023243"/>
            <a:ext cx="73485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de-DE" sz="1400" dirty="0">
                <a:solidFill>
                  <a:srgbClr val="000000"/>
                </a:solidFill>
                <a:latin typeface="Arial" panose="020B0604020202020204"/>
              </a:rPr>
              <a:t>Gemäß</a:t>
            </a:r>
            <a:r>
              <a:rPr lang="en-US" sz="1400" dirty="0">
                <a:solidFill>
                  <a:srgbClr val="000000"/>
                </a:solidFill>
                <a:latin typeface="Arial" panose="020B0604020202020204"/>
              </a:rPr>
              <a:t> [6, S.8]</a:t>
            </a:r>
          </a:p>
        </p:txBody>
      </p:sp>
      <p:sp>
        <p:nvSpPr>
          <p:cNvPr id="14" name="Textplatzhalter 2">
            <a:extLst>
              <a:ext uri="{FF2B5EF4-FFF2-40B4-BE49-F238E27FC236}">
                <a16:creationId xmlns:a16="http://schemas.microsoft.com/office/drawing/2014/main" id="{F733233F-52C7-4A1B-BC63-BF7433935DEA}"/>
              </a:ext>
            </a:extLst>
          </p:cNvPr>
          <p:cNvSpPr txBox="1">
            <a:spLocks/>
          </p:cNvSpPr>
          <p:nvPr/>
        </p:nvSpPr>
        <p:spPr bwMode="auto">
          <a:xfrm>
            <a:off x="335959" y="1238958"/>
            <a:ext cx="5760640" cy="6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20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Nutzung von Kameras (ASIs) und Pyrheliometern</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897915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3032D61-3A26-4468-8ACD-DC8CBF8C691F}"/>
              </a:ext>
            </a:extLst>
          </p:cNvPr>
          <p:cNvSpPr>
            <a:spLocks noGrp="1"/>
          </p:cNvSpPr>
          <p:nvPr>
            <p:ph type="title"/>
          </p:nvPr>
        </p:nvSpPr>
        <p:spPr/>
        <p:txBody>
          <a:bodyPr/>
          <a:lstStyle/>
          <a:p>
            <a:r>
              <a:rPr lang="de-DE" dirty="0"/>
              <a:t>Grundlagen – Modellprädiktive Regelung </a:t>
            </a:r>
          </a:p>
        </p:txBody>
      </p:sp>
      <p:sp>
        <p:nvSpPr>
          <p:cNvPr id="6" name="Foliennummernplatzhalter 5">
            <a:extLst>
              <a:ext uri="{FF2B5EF4-FFF2-40B4-BE49-F238E27FC236}">
                <a16:creationId xmlns:a16="http://schemas.microsoft.com/office/drawing/2014/main" id="{EFC09C2A-26E2-4895-8941-22188F5F5C44}"/>
              </a:ext>
            </a:extLst>
          </p:cNvPr>
          <p:cNvSpPr>
            <a:spLocks noGrp="1"/>
          </p:cNvSpPr>
          <p:nvPr>
            <p:ph type="sldNum" sz="quarter" idx="10"/>
          </p:nvPr>
        </p:nvSpPr>
        <p:spPr/>
        <p:txBody>
          <a:bodyPr/>
          <a:lstStyle/>
          <a:p>
            <a:pPr>
              <a:defRPr/>
            </a:pPr>
            <a:fld id="{A5AC3FBE-A647-41C9-A8C3-4435ED4FC895}" type="slidenum">
              <a:rPr lang="de-DE" smtClean="0"/>
              <a:pPr>
                <a:defRPr/>
              </a:pPr>
              <a:t>31</a:t>
            </a:fld>
            <a:endParaRPr lang="de-DE" dirty="0"/>
          </a:p>
        </p:txBody>
      </p:sp>
      <p:pic>
        <p:nvPicPr>
          <p:cNvPr id="9" name="Content Placeholder 4">
            <a:extLst>
              <a:ext uri="{FF2B5EF4-FFF2-40B4-BE49-F238E27FC236}">
                <a16:creationId xmlns:a16="http://schemas.microsoft.com/office/drawing/2014/main" id="{D3C4C372-D3FA-4412-8ED1-DA939AE8A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184" y="1341562"/>
            <a:ext cx="8297408" cy="4608951"/>
          </a:xfrm>
          <a:prstGeom prst="rect">
            <a:avLst/>
          </a:prstGeom>
        </p:spPr>
      </p:pic>
      <p:sp>
        <p:nvSpPr>
          <p:cNvPr id="12" name="TextBox 11">
            <a:extLst>
              <a:ext uri="{FF2B5EF4-FFF2-40B4-BE49-F238E27FC236}">
                <a16:creationId xmlns:a16="http://schemas.microsoft.com/office/drawing/2014/main" id="{5C3A1DD7-21C1-49F5-B1F8-3F12D33F219B}"/>
              </a:ext>
            </a:extLst>
          </p:cNvPr>
          <p:cNvSpPr txBox="1"/>
          <p:nvPr/>
        </p:nvSpPr>
        <p:spPr>
          <a:xfrm>
            <a:off x="957795" y="2687859"/>
            <a:ext cx="2691520" cy="400110"/>
          </a:xfrm>
          <a:prstGeom prst="rect">
            <a:avLst/>
          </a:prstGeom>
          <a:noFill/>
        </p:spPr>
        <p:txBody>
          <a:bodyPr wrap="square" rtlCol="0">
            <a:spAutoFit/>
          </a:bodyPr>
          <a:lstStyle/>
          <a:p>
            <a:pPr defTabSz="914583"/>
            <a:r>
              <a:rPr lang="de-DE" sz="2000" dirty="0">
                <a:solidFill>
                  <a:srgbClr val="000000"/>
                </a:solidFill>
                <a:latin typeface="Arial" panose="020B0604020202020204"/>
              </a:rPr>
              <a:t>Ausgangszustand</a:t>
            </a:r>
          </a:p>
        </p:txBody>
      </p:sp>
      <p:cxnSp>
        <p:nvCxnSpPr>
          <p:cNvPr id="13" name="Straight Arrow Connector 12">
            <a:extLst>
              <a:ext uri="{FF2B5EF4-FFF2-40B4-BE49-F238E27FC236}">
                <a16:creationId xmlns:a16="http://schemas.microsoft.com/office/drawing/2014/main" id="{9FCB467C-44D6-427D-B49E-4ED85D91670E}"/>
              </a:ext>
            </a:extLst>
          </p:cNvPr>
          <p:cNvCxnSpPr>
            <a:cxnSpLocks/>
          </p:cNvCxnSpPr>
          <p:nvPr/>
        </p:nvCxnSpPr>
        <p:spPr>
          <a:xfrm>
            <a:off x="3145259" y="3021553"/>
            <a:ext cx="1306778" cy="409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B6A4B30-8ADE-4CCF-8FE5-111C179C38E3}"/>
              </a:ext>
            </a:extLst>
          </p:cNvPr>
          <p:cNvSpPr/>
          <p:nvPr/>
        </p:nvSpPr>
        <p:spPr>
          <a:xfrm>
            <a:off x="953790" y="6223298"/>
            <a:ext cx="11120461" cy="230832"/>
          </a:xfrm>
          <a:prstGeom prst="rect">
            <a:avLst/>
          </a:prstGeom>
        </p:spPr>
        <p:txBody>
          <a:bodyPr wrap="square">
            <a:spAutoFit/>
          </a:bodyPr>
          <a:lstStyle/>
          <a:p>
            <a:r>
              <a:rPr lang="de-DE" sz="900" dirty="0">
                <a:latin typeface="Segoe UI" panose="020B0502040204020203" pitchFamily="34" charset="0"/>
              </a:rPr>
              <a:t>[5] Martin Behrendt, </a:t>
            </a:r>
            <a:r>
              <a:rPr lang="en-US" sz="900" dirty="0">
                <a:latin typeface="Segoe UI" panose="020B0502040204020203" pitchFamily="34" charset="0"/>
              </a:rPr>
              <a:t>A basic working principle of Model Predictive Control</a:t>
            </a:r>
            <a:r>
              <a:rPr lang="de-DE" sz="900" dirty="0">
                <a:latin typeface="Segoe UI" panose="020B0502040204020203" pitchFamily="34" charset="0"/>
              </a:rPr>
              <a:t>, https://de.m.wikipedia.org/wiki/Datei:MPC_scheme_basic.svg, 2009</a:t>
            </a:r>
          </a:p>
        </p:txBody>
      </p:sp>
      <p:sp>
        <p:nvSpPr>
          <p:cNvPr id="17" name="TextBox 11">
            <a:extLst>
              <a:ext uri="{FF2B5EF4-FFF2-40B4-BE49-F238E27FC236}">
                <a16:creationId xmlns:a16="http://schemas.microsoft.com/office/drawing/2014/main" id="{F5B0C19D-1C77-475E-8458-4F7C3A1D0EB4}"/>
              </a:ext>
            </a:extLst>
          </p:cNvPr>
          <p:cNvSpPr txBox="1"/>
          <p:nvPr/>
        </p:nvSpPr>
        <p:spPr bwMode="auto">
          <a:xfrm>
            <a:off x="11729914" y="5302582"/>
            <a:ext cx="34433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en-US" sz="1400" dirty="0">
                <a:solidFill>
                  <a:srgbClr val="000000"/>
                </a:solidFill>
                <a:latin typeface="Arial" panose="020B0604020202020204"/>
              </a:rPr>
              <a:t>[5]</a:t>
            </a:r>
          </a:p>
        </p:txBody>
      </p:sp>
    </p:spTree>
    <p:extLst>
      <p:ext uri="{BB962C8B-B14F-4D97-AF65-F5344CB8AC3E}">
        <p14:creationId xmlns:p14="http://schemas.microsoft.com/office/powerpoint/2010/main" val="396327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02863A-D661-4CE2-8D96-15E223DC94B2}"/>
              </a:ext>
            </a:extLst>
          </p:cNvPr>
          <p:cNvSpPr>
            <a:spLocks noGrp="1"/>
          </p:cNvSpPr>
          <p:nvPr>
            <p:ph type="title"/>
          </p:nvPr>
        </p:nvSpPr>
        <p:spPr/>
        <p:txBody>
          <a:bodyPr/>
          <a:lstStyle/>
          <a:p>
            <a:r>
              <a:rPr lang="de-DE" dirty="0"/>
              <a:t>Grundlagen – Zielpunktstrategie </a:t>
            </a:r>
          </a:p>
        </p:txBody>
      </p:sp>
      <p:sp>
        <p:nvSpPr>
          <p:cNvPr id="5" name="Foliennummernplatzhalter 4">
            <a:extLst>
              <a:ext uri="{FF2B5EF4-FFF2-40B4-BE49-F238E27FC236}">
                <a16:creationId xmlns:a16="http://schemas.microsoft.com/office/drawing/2014/main" id="{E0419C93-52B7-4483-B53E-34794E0DBE12}"/>
              </a:ext>
            </a:extLst>
          </p:cNvPr>
          <p:cNvSpPr>
            <a:spLocks noGrp="1"/>
          </p:cNvSpPr>
          <p:nvPr>
            <p:ph type="sldNum" sz="quarter" idx="10"/>
          </p:nvPr>
        </p:nvSpPr>
        <p:spPr/>
        <p:txBody>
          <a:bodyPr/>
          <a:lstStyle/>
          <a:p>
            <a:pPr>
              <a:defRPr/>
            </a:pPr>
            <a:fld id="{A5AC3FBE-A647-41C9-A8C3-4435ED4FC895}" type="slidenum">
              <a:rPr lang="de-DE" smtClean="0"/>
              <a:pPr>
                <a:defRPr/>
              </a:pPr>
              <a:t>32</a:t>
            </a:fld>
            <a:endParaRPr lang="de-DE" dirty="0"/>
          </a:p>
        </p:txBody>
      </p:sp>
      <p:pic>
        <p:nvPicPr>
          <p:cNvPr id="9" name="Grafik 8">
            <a:extLst>
              <a:ext uri="{FF2B5EF4-FFF2-40B4-BE49-F238E27FC236}">
                <a16:creationId xmlns:a16="http://schemas.microsoft.com/office/drawing/2014/main" id="{1CC19BC1-246D-45D1-9B39-DEFDF9034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6376" y="1621100"/>
            <a:ext cx="5683026" cy="2977621"/>
          </a:xfrm>
          <a:prstGeom prst="rect">
            <a:avLst/>
          </a:prstGeom>
        </p:spPr>
      </p:pic>
      <mc:AlternateContent xmlns:mc="http://schemas.openxmlformats.org/markup-compatibility/2006" xmlns:a14="http://schemas.microsoft.com/office/drawing/2010/main">
        <mc:Choice Requires="a14">
          <p:sp>
            <p:nvSpPr>
              <p:cNvPr id="10" name="Textplatzhalter 5">
                <a:extLst>
                  <a:ext uri="{FF2B5EF4-FFF2-40B4-BE49-F238E27FC236}">
                    <a16:creationId xmlns:a16="http://schemas.microsoft.com/office/drawing/2014/main" id="{759FE0D5-A17B-4D9C-8428-7CD913CBEED8}"/>
                  </a:ext>
                </a:extLst>
              </p:cNvPr>
              <p:cNvSpPr txBox="1">
                <a:spLocks/>
              </p:cNvSpPr>
              <p:nvPr/>
            </p:nvSpPr>
            <p:spPr bwMode="auto">
              <a:xfrm>
                <a:off x="7249715" y="5157987"/>
                <a:ext cx="3744416" cy="3600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2000" dirty="0"/>
                  <a:t>Für diese Arbeit gilt: </a:t>
                </a:r>
                <a14:m>
                  <m:oMath xmlns:m="http://schemas.openxmlformats.org/officeDocument/2006/math">
                    <m:sSub>
                      <m:sSubPr>
                        <m:ctrlPr>
                          <a:rPr lang="de-DE" sz="2000" i="1" dirty="0">
                            <a:latin typeface="Cambria Math" panose="02040503050406030204" pitchFamily="18" charset="0"/>
                          </a:rPr>
                        </m:ctrlPr>
                      </m:sSubPr>
                      <m:e>
                        <m:r>
                          <a:rPr lang="de-DE" sz="2000" i="1" dirty="0">
                            <a:latin typeface="Cambria Math" panose="02040503050406030204" pitchFamily="18" charset="0"/>
                          </a:rPr>
                          <m:t>𝑦</m:t>
                        </m:r>
                      </m:e>
                      <m:sub>
                        <m:r>
                          <a:rPr lang="de-DE" sz="2000" i="1" dirty="0">
                            <a:latin typeface="Cambria Math" panose="02040503050406030204" pitchFamily="18" charset="0"/>
                          </a:rPr>
                          <m:t>𝑐𝑒𝑛𝑡</m:t>
                        </m:r>
                      </m:sub>
                    </m:sSub>
                    <m:r>
                      <a:rPr lang="de-DE" sz="2000" b="0" i="1" dirty="0" smtClean="0">
                        <a:latin typeface="Cambria Math" panose="02040503050406030204" pitchFamily="18" charset="0"/>
                      </a:rPr>
                      <m:t>=0</m:t>
                    </m:r>
                  </m:oMath>
                </a14:m>
                <a:endParaRPr lang="de-DE" sz="2000" dirty="0"/>
              </a:p>
            </p:txBody>
          </p:sp>
        </mc:Choice>
        <mc:Fallback xmlns="">
          <p:sp>
            <p:nvSpPr>
              <p:cNvPr id="10" name="Textplatzhalter 5">
                <a:extLst>
                  <a:ext uri="{FF2B5EF4-FFF2-40B4-BE49-F238E27FC236}">
                    <a16:creationId xmlns:a16="http://schemas.microsoft.com/office/drawing/2014/main" id="{759FE0D5-A17B-4D9C-8428-7CD913CBEED8}"/>
                  </a:ext>
                </a:extLst>
              </p:cNvPr>
              <p:cNvSpPr txBox="1">
                <a:spLocks noRot="1" noChangeAspect="1" noMove="1" noResize="1" noEditPoints="1" noAdjustHandles="1" noChangeArrowheads="1" noChangeShapeType="1" noTextEdit="1"/>
              </p:cNvSpPr>
              <p:nvPr/>
            </p:nvSpPr>
            <p:spPr bwMode="auto">
              <a:xfrm>
                <a:off x="7249715" y="5157987"/>
                <a:ext cx="3744416" cy="360039"/>
              </a:xfrm>
              <a:prstGeom prst="rect">
                <a:avLst/>
              </a:prstGeom>
              <a:blipFill>
                <a:blip r:embed="rId3"/>
                <a:stretch>
                  <a:fillRect l="-4072" t="-6780" b="-440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
        <p:nvSpPr>
          <p:cNvPr id="8" name="Rectangle 15">
            <a:extLst>
              <a:ext uri="{FF2B5EF4-FFF2-40B4-BE49-F238E27FC236}">
                <a16:creationId xmlns:a16="http://schemas.microsoft.com/office/drawing/2014/main" id="{8B1FBD0B-9073-456C-B16E-361B6FD4FE03}"/>
              </a:ext>
            </a:extLst>
          </p:cNvPr>
          <p:cNvSpPr/>
          <p:nvPr/>
        </p:nvSpPr>
        <p:spPr>
          <a:xfrm>
            <a:off x="953791" y="5929200"/>
            <a:ext cx="11221200" cy="230832"/>
          </a:xfrm>
          <a:prstGeom prst="rect">
            <a:avLst/>
          </a:prstGeom>
        </p:spPr>
        <p:txBody>
          <a:bodyPr wrap="square">
            <a:spAutoFit/>
          </a:bodyPr>
          <a:lstStyle/>
          <a:p>
            <a:r>
              <a:rPr lang="de-DE" sz="900" dirty="0">
                <a:latin typeface="Segoe UI" panose="020B0502040204020203" pitchFamily="34" charset="0"/>
              </a:rPr>
              <a:t>[7] Jesús García, </a:t>
            </a:r>
            <a:r>
              <a:rPr lang="en-US" sz="900" dirty="0">
                <a:latin typeface="Segoe UI" panose="020B0502040204020203" pitchFamily="34" charset="0"/>
              </a:rPr>
              <a:t>Multivariable Closed Control Loop Methodology for Heliostat Aiming Manipulation in Solar Central Receiver Systems</a:t>
            </a:r>
            <a:r>
              <a:rPr lang="de-DE" sz="900" dirty="0">
                <a:latin typeface="Segoe UI" panose="020B0502040204020203" pitchFamily="34" charset="0"/>
              </a:rPr>
              <a:t>, https://doi.org/10.1115/1.4039255, 2018</a:t>
            </a:r>
          </a:p>
        </p:txBody>
      </p:sp>
      <p:sp>
        <p:nvSpPr>
          <p:cNvPr id="11" name="TextBox 11">
            <a:extLst>
              <a:ext uri="{FF2B5EF4-FFF2-40B4-BE49-F238E27FC236}">
                <a16:creationId xmlns:a16="http://schemas.microsoft.com/office/drawing/2014/main" id="{E2F4CCFB-8961-4F97-98D0-0F5E6E4101C3}"/>
              </a:ext>
            </a:extLst>
          </p:cNvPr>
          <p:cNvSpPr txBox="1"/>
          <p:nvPr/>
        </p:nvSpPr>
        <p:spPr bwMode="auto">
          <a:xfrm>
            <a:off x="11006173" y="4383277"/>
            <a:ext cx="5640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en-US" sz="1400" dirty="0">
                <a:solidFill>
                  <a:srgbClr val="000000"/>
                </a:solidFill>
                <a:latin typeface="Arial" panose="020B0604020202020204"/>
              </a:rPr>
              <a:t>[7, S.7]</a:t>
            </a:r>
          </a:p>
        </p:txBody>
      </p:sp>
      <mc:AlternateContent xmlns:mc="http://schemas.openxmlformats.org/markup-compatibility/2006" xmlns:a14="http://schemas.microsoft.com/office/drawing/2010/main">
        <mc:Choice Requires="a14">
          <p:sp>
            <p:nvSpPr>
              <p:cNvPr id="3" name="Rechteck 2">
                <a:extLst>
                  <a:ext uri="{FF2B5EF4-FFF2-40B4-BE49-F238E27FC236}">
                    <a16:creationId xmlns:a16="http://schemas.microsoft.com/office/drawing/2014/main" id="{AC2AD371-9AEE-4C3A-88A8-3D6933D4FD62}"/>
                  </a:ext>
                </a:extLst>
              </p:cNvPr>
              <p:cNvSpPr/>
              <p:nvPr/>
            </p:nvSpPr>
            <p:spPr>
              <a:xfrm>
                <a:off x="10708849" y="1361626"/>
                <a:ext cx="998350" cy="369332"/>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𝜅</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&gt;</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𝜅</m:t>
                          </m:r>
                        </m:e>
                        <m:sub>
                          <m:r>
                            <a:rPr lang="de-DE" b="0" i="1" dirty="0" smtClean="0">
                              <a:latin typeface="Cambria Math" panose="02040503050406030204" pitchFamily="18" charset="0"/>
                            </a:rPr>
                            <m:t>2</m:t>
                          </m:r>
                        </m:sub>
                      </m:sSub>
                    </m:oMath>
                  </m:oMathPara>
                </a14:m>
                <a:endParaRPr lang="de-DE" dirty="0"/>
              </a:p>
            </p:txBody>
          </p:sp>
        </mc:Choice>
        <mc:Fallback xmlns="">
          <p:sp>
            <p:nvSpPr>
              <p:cNvPr id="3" name="Rechteck 2">
                <a:extLst>
                  <a:ext uri="{FF2B5EF4-FFF2-40B4-BE49-F238E27FC236}">
                    <a16:creationId xmlns:a16="http://schemas.microsoft.com/office/drawing/2014/main" id="{AC2AD371-9AEE-4C3A-88A8-3D6933D4FD62}"/>
                  </a:ext>
                </a:extLst>
              </p:cNvPr>
              <p:cNvSpPr>
                <a:spLocks noRot="1" noChangeAspect="1" noMove="1" noResize="1" noEditPoints="1" noAdjustHandles="1" noChangeArrowheads="1" noChangeShapeType="1" noTextEdit="1"/>
              </p:cNvSpPr>
              <p:nvPr/>
            </p:nvSpPr>
            <p:spPr>
              <a:xfrm>
                <a:off x="10708849" y="1361626"/>
                <a:ext cx="998350" cy="369332"/>
              </a:xfrm>
              <a:prstGeom prst="rect">
                <a:avLst/>
              </a:prstGeom>
              <a:blipFill>
                <a:blip r:embed="rId4"/>
                <a:stretch>
                  <a:fillRect/>
                </a:stretch>
              </a:blipFill>
              <a:ln>
                <a:solidFill>
                  <a:srgbClr val="FF000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platzhalter 5">
                <a:extLst>
                  <a:ext uri="{FF2B5EF4-FFF2-40B4-BE49-F238E27FC236}">
                    <a16:creationId xmlns:a16="http://schemas.microsoft.com/office/drawing/2014/main" id="{8866BD6D-404B-48EB-B364-050C3F7609F1}"/>
                  </a:ext>
                </a:extLst>
              </p:cNvPr>
              <p:cNvSpPr txBox="1">
                <a:spLocks/>
              </p:cNvSpPr>
              <p:nvPr/>
            </p:nvSpPr>
            <p:spPr bwMode="auto">
              <a:xfrm>
                <a:off x="485999" y="1591200"/>
                <a:ext cx="5611587" cy="43380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Zielpunktalgorithmus mit Ventil-Analogie nach Garcia</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Vorgehen:</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Gruppierung der Heliostaten je nach </a:t>
                </a:r>
                <a:r>
                  <a:rPr kumimoji="0" lang="de-DE" sz="1800" b="0" i="0" u="none" strike="noStrike" kern="1200" cap="none" spc="0" normalizeH="0" baseline="0" noProof="0" dirty="0" err="1">
                    <a:ln>
                      <a:noFill/>
                    </a:ln>
                    <a:solidFill>
                      <a:sysClr val="windowText" lastClr="000000"/>
                    </a:solidFill>
                    <a:effectLst/>
                    <a:uLnTx/>
                    <a:uFillTx/>
                    <a:latin typeface="Arial" pitchFamily="34" charset="0"/>
                    <a:ea typeface="+mn-ea"/>
                    <a:cs typeface="Arial" pitchFamily="34" charset="0"/>
                  </a:rPr>
                  <a:t>Receiverabstand</a:t>
                </a: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 (3 Gruppen)</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Der Gruppenmittelpunkt wird zu (0, </a:t>
                </a:r>
                <a14:m>
                  <m:oMath xmlns:m="http://schemas.openxmlformats.org/officeDocument/2006/math">
                    <m:sSub>
                      <m:sSubPr>
                        <m:ctrlPr>
                          <a:rPr kumimoji="0" lang="de-DE" sz="1800" b="0"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mn-ea"/>
                          </a:rPr>
                        </m:ctrlPr>
                      </m:sSubPr>
                      <m:e>
                        <m:r>
                          <a:rPr kumimoji="0" lang="de-DE" sz="1800" b="0"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mn-ea"/>
                          </a:rPr>
                          <m:t>𝑦</m:t>
                        </m:r>
                      </m:e>
                      <m:sub>
                        <m:r>
                          <a:rPr kumimoji="0" lang="de-DE" sz="1800" b="0"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mn-ea"/>
                          </a:rPr>
                          <m:t>𝑐𝑒𝑛𝑡</m:t>
                        </m:r>
                      </m:sub>
                    </m:sSub>
                  </m:oMath>
                </a14:m>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 gesetzt</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Die Entfernung der Zielpunkte untereinander hängt von einem Streuungsfaktor ab</a:t>
                </a:r>
              </a:p>
            </p:txBody>
          </p:sp>
        </mc:Choice>
        <mc:Fallback xmlns="">
          <p:sp>
            <p:nvSpPr>
              <p:cNvPr id="14" name="Textplatzhalter 5">
                <a:extLst>
                  <a:ext uri="{FF2B5EF4-FFF2-40B4-BE49-F238E27FC236}">
                    <a16:creationId xmlns:a16="http://schemas.microsoft.com/office/drawing/2014/main" id="{8866BD6D-404B-48EB-B364-050C3F7609F1}"/>
                  </a:ext>
                </a:extLst>
              </p:cNvPr>
              <p:cNvSpPr txBox="1">
                <a:spLocks noRot="1" noChangeAspect="1" noMove="1" noResize="1" noEditPoints="1" noAdjustHandles="1" noChangeArrowheads="1" noChangeShapeType="1" noTextEdit="1"/>
              </p:cNvSpPr>
              <p:nvPr/>
            </p:nvSpPr>
            <p:spPr bwMode="auto">
              <a:xfrm>
                <a:off x="485999" y="1591200"/>
                <a:ext cx="5611587" cy="4338000"/>
              </a:xfrm>
              <a:prstGeom prst="rect">
                <a:avLst/>
              </a:prstGeom>
              <a:blipFill>
                <a:blip r:embed="rId5"/>
                <a:stretch>
                  <a:fillRect l="-2391" t="-702" r="-239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Tree>
    <p:extLst>
      <p:ext uri="{BB962C8B-B14F-4D97-AF65-F5344CB8AC3E}">
        <p14:creationId xmlns:p14="http://schemas.microsoft.com/office/powerpoint/2010/main" val="2826727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02863A-D661-4CE2-8D96-15E223DC94B2}"/>
              </a:ext>
            </a:extLst>
          </p:cNvPr>
          <p:cNvSpPr>
            <a:spLocks noGrp="1"/>
          </p:cNvSpPr>
          <p:nvPr>
            <p:ph type="title"/>
          </p:nvPr>
        </p:nvSpPr>
        <p:spPr/>
        <p:txBody>
          <a:bodyPr/>
          <a:lstStyle/>
          <a:p>
            <a:r>
              <a:rPr lang="de-DE" dirty="0"/>
              <a:t>Grundlagen – Zielpunktstrategie </a:t>
            </a:r>
          </a:p>
        </p:txBody>
      </p:sp>
      <p:sp>
        <p:nvSpPr>
          <p:cNvPr id="5" name="Foliennummernplatzhalter 4">
            <a:extLst>
              <a:ext uri="{FF2B5EF4-FFF2-40B4-BE49-F238E27FC236}">
                <a16:creationId xmlns:a16="http://schemas.microsoft.com/office/drawing/2014/main" id="{E0419C93-52B7-4483-B53E-34794E0DBE12}"/>
              </a:ext>
            </a:extLst>
          </p:cNvPr>
          <p:cNvSpPr>
            <a:spLocks noGrp="1"/>
          </p:cNvSpPr>
          <p:nvPr>
            <p:ph type="sldNum" sz="quarter" idx="10"/>
          </p:nvPr>
        </p:nvSpPr>
        <p:spPr/>
        <p:txBody>
          <a:bodyPr/>
          <a:lstStyle/>
          <a:p>
            <a:pPr>
              <a:defRPr/>
            </a:pPr>
            <a:fld id="{A5AC3FBE-A647-41C9-A8C3-4435ED4FC895}" type="slidenum">
              <a:rPr lang="de-DE" smtClean="0"/>
              <a:pPr>
                <a:defRPr/>
              </a:pPr>
              <a:t>33</a:t>
            </a:fld>
            <a:endParaRPr lang="de-DE" dirty="0"/>
          </a:p>
        </p:txBody>
      </p:sp>
      <p:pic>
        <p:nvPicPr>
          <p:cNvPr id="13" name="Grafik 12">
            <a:extLst>
              <a:ext uri="{FF2B5EF4-FFF2-40B4-BE49-F238E27FC236}">
                <a16:creationId xmlns:a16="http://schemas.microsoft.com/office/drawing/2014/main" id="{2F000131-5913-492E-B510-BB0CEC0B6DD0}"/>
              </a:ext>
            </a:extLst>
          </p:cNvPr>
          <p:cNvPicPr>
            <a:picLocks noChangeAspect="1"/>
          </p:cNvPicPr>
          <p:nvPr/>
        </p:nvPicPr>
        <p:blipFill>
          <a:blip r:embed="rId2"/>
          <a:stretch>
            <a:fillRect/>
          </a:stretch>
        </p:blipFill>
        <p:spPr>
          <a:xfrm>
            <a:off x="6618599" y="648000"/>
            <a:ext cx="5044472" cy="5374010"/>
          </a:xfrm>
          <a:prstGeom prst="rect">
            <a:avLst/>
          </a:prstGeom>
        </p:spPr>
      </p:pic>
      <p:pic>
        <p:nvPicPr>
          <p:cNvPr id="14" name="Grafik 13">
            <a:extLst>
              <a:ext uri="{FF2B5EF4-FFF2-40B4-BE49-F238E27FC236}">
                <a16:creationId xmlns:a16="http://schemas.microsoft.com/office/drawing/2014/main" id="{2121B32E-5B84-4557-97F6-3E2EAC0B2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098" y="1607962"/>
            <a:ext cx="4360403" cy="4186828"/>
          </a:xfrm>
          <a:prstGeom prst="rect">
            <a:avLst/>
          </a:prstGeom>
        </p:spPr>
      </p:pic>
      <p:sp>
        <p:nvSpPr>
          <p:cNvPr id="9" name="TextBox 11">
            <a:extLst>
              <a:ext uri="{FF2B5EF4-FFF2-40B4-BE49-F238E27FC236}">
                <a16:creationId xmlns:a16="http://schemas.microsoft.com/office/drawing/2014/main" id="{60B52C17-38AE-4AB5-A5A4-1EC2E69281E5}"/>
              </a:ext>
            </a:extLst>
          </p:cNvPr>
          <p:cNvSpPr txBox="1"/>
          <p:nvPr/>
        </p:nvSpPr>
        <p:spPr bwMode="auto">
          <a:xfrm>
            <a:off x="11282163" y="5230574"/>
            <a:ext cx="63155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en-US" sz="1400" dirty="0">
                <a:solidFill>
                  <a:srgbClr val="000000"/>
                </a:solidFill>
                <a:latin typeface="Arial" panose="020B0604020202020204"/>
              </a:rPr>
              <a:t>[7, S.8]</a:t>
            </a:r>
          </a:p>
        </p:txBody>
      </p:sp>
      <p:sp>
        <p:nvSpPr>
          <p:cNvPr id="10" name="TextBox 11">
            <a:extLst>
              <a:ext uri="{FF2B5EF4-FFF2-40B4-BE49-F238E27FC236}">
                <a16:creationId xmlns:a16="http://schemas.microsoft.com/office/drawing/2014/main" id="{115607B1-039D-4516-BFB1-B30A3588B25C}"/>
              </a:ext>
            </a:extLst>
          </p:cNvPr>
          <p:cNvSpPr txBox="1"/>
          <p:nvPr/>
        </p:nvSpPr>
        <p:spPr bwMode="auto">
          <a:xfrm>
            <a:off x="5576576" y="4813200"/>
            <a:ext cx="59301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en-US" sz="1400" dirty="0">
                <a:solidFill>
                  <a:srgbClr val="000000"/>
                </a:solidFill>
                <a:latin typeface="Arial" panose="020B0604020202020204"/>
              </a:rPr>
              <a:t>[7, S.7]</a:t>
            </a:r>
          </a:p>
        </p:txBody>
      </p:sp>
      <p:sp>
        <p:nvSpPr>
          <p:cNvPr id="11" name="Rectangle 15">
            <a:extLst>
              <a:ext uri="{FF2B5EF4-FFF2-40B4-BE49-F238E27FC236}">
                <a16:creationId xmlns:a16="http://schemas.microsoft.com/office/drawing/2014/main" id="{8E6C2CF6-6A0E-4594-9D95-E0EEDB3ED2D4}"/>
              </a:ext>
            </a:extLst>
          </p:cNvPr>
          <p:cNvSpPr/>
          <p:nvPr/>
        </p:nvSpPr>
        <p:spPr>
          <a:xfrm>
            <a:off x="953791" y="6079282"/>
            <a:ext cx="11221200" cy="230832"/>
          </a:xfrm>
          <a:prstGeom prst="rect">
            <a:avLst/>
          </a:prstGeom>
        </p:spPr>
        <p:txBody>
          <a:bodyPr wrap="square">
            <a:spAutoFit/>
          </a:bodyPr>
          <a:lstStyle/>
          <a:p>
            <a:r>
              <a:rPr lang="de-DE" sz="900" dirty="0">
                <a:latin typeface="Segoe UI" panose="020B0502040204020203" pitchFamily="34" charset="0"/>
              </a:rPr>
              <a:t>[7] Jesús García, </a:t>
            </a:r>
            <a:r>
              <a:rPr lang="en-US" sz="900" dirty="0">
                <a:latin typeface="Segoe UI" panose="020B0502040204020203" pitchFamily="34" charset="0"/>
              </a:rPr>
              <a:t>Multivariable Closed Control Loop Methodology for Heliostat Aiming Manipulation in Solar Central Receiver Systems</a:t>
            </a:r>
            <a:r>
              <a:rPr lang="de-DE" sz="900" dirty="0">
                <a:latin typeface="Segoe UI" panose="020B0502040204020203" pitchFamily="34" charset="0"/>
              </a:rPr>
              <a:t>, https://doi.org/10.1115/1.4039255, 2018</a:t>
            </a:r>
          </a:p>
        </p:txBody>
      </p:sp>
    </p:spTree>
    <p:extLst>
      <p:ext uri="{BB962C8B-B14F-4D97-AF65-F5344CB8AC3E}">
        <p14:creationId xmlns:p14="http://schemas.microsoft.com/office/powerpoint/2010/main" val="595671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02863A-D661-4CE2-8D96-15E223DC94B2}"/>
              </a:ext>
            </a:extLst>
          </p:cNvPr>
          <p:cNvSpPr>
            <a:spLocks noGrp="1"/>
          </p:cNvSpPr>
          <p:nvPr>
            <p:ph type="title"/>
          </p:nvPr>
        </p:nvSpPr>
        <p:spPr/>
        <p:txBody>
          <a:bodyPr/>
          <a:lstStyle/>
          <a:p>
            <a:r>
              <a:rPr lang="de-DE" dirty="0"/>
              <a:t>Grundlagen – Zielpunktstrategie </a:t>
            </a:r>
          </a:p>
        </p:txBody>
      </p:sp>
      <p:sp>
        <p:nvSpPr>
          <p:cNvPr id="5" name="Foliennummernplatzhalter 4">
            <a:extLst>
              <a:ext uri="{FF2B5EF4-FFF2-40B4-BE49-F238E27FC236}">
                <a16:creationId xmlns:a16="http://schemas.microsoft.com/office/drawing/2014/main" id="{E0419C93-52B7-4483-B53E-34794E0DBE12}"/>
              </a:ext>
            </a:extLst>
          </p:cNvPr>
          <p:cNvSpPr>
            <a:spLocks noGrp="1"/>
          </p:cNvSpPr>
          <p:nvPr>
            <p:ph type="sldNum" sz="quarter" idx="10"/>
          </p:nvPr>
        </p:nvSpPr>
        <p:spPr/>
        <p:txBody>
          <a:bodyPr/>
          <a:lstStyle/>
          <a:p>
            <a:pPr>
              <a:defRPr/>
            </a:pPr>
            <a:fld id="{A5AC3FBE-A647-41C9-A8C3-4435ED4FC895}" type="slidenum">
              <a:rPr lang="de-DE" smtClean="0"/>
              <a:pPr>
                <a:defRPr/>
              </a:pPr>
              <a:t>34</a:t>
            </a:fld>
            <a:endParaRPr lang="de-DE" dirty="0"/>
          </a:p>
        </p:txBody>
      </p:sp>
      <p:pic>
        <p:nvPicPr>
          <p:cNvPr id="13" name="Grafik 12">
            <a:extLst>
              <a:ext uri="{FF2B5EF4-FFF2-40B4-BE49-F238E27FC236}">
                <a16:creationId xmlns:a16="http://schemas.microsoft.com/office/drawing/2014/main" id="{2F000131-5913-492E-B510-BB0CEC0B6DD0}"/>
              </a:ext>
            </a:extLst>
          </p:cNvPr>
          <p:cNvPicPr>
            <a:picLocks noChangeAspect="1"/>
          </p:cNvPicPr>
          <p:nvPr/>
        </p:nvPicPr>
        <p:blipFill>
          <a:blip r:embed="rId2"/>
          <a:stretch>
            <a:fillRect/>
          </a:stretch>
        </p:blipFill>
        <p:spPr>
          <a:xfrm>
            <a:off x="6618599" y="648000"/>
            <a:ext cx="5044472" cy="5374010"/>
          </a:xfrm>
          <a:prstGeom prst="rect">
            <a:avLst/>
          </a:prstGeom>
        </p:spPr>
      </p:pic>
      <p:pic>
        <p:nvPicPr>
          <p:cNvPr id="14" name="Grafik 13">
            <a:extLst>
              <a:ext uri="{FF2B5EF4-FFF2-40B4-BE49-F238E27FC236}">
                <a16:creationId xmlns:a16="http://schemas.microsoft.com/office/drawing/2014/main" id="{2121B32E-5B84-4557-97F6-3E2EAC0B2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098" y="1745087"/>
            <a:ext cx="4360403" cy="3912577"/>
          </a:xfrm>
          <a:prstGeom prst="rect">
            <a:avLst/>
          </a:prstGeom>
        </p:spPr>
      </p:pic>
      <p:sp>
        <p:nvSpPr>
          <p:cNvPr id="8" name="TextBox 11">
            <a:extLst>
              <a:ext uri="{FF2B5EF4-FFF2-40B4-BE49-F238E27FC236}">
                <a16:creationId xmlns:a16="http://schemas.microsoft.com/office/drawing/2014/main" id="{E95BB09A-79B6-4EBF-BC99-848B41C8DA6E}"/>
              </a:ext>
            </a:extLst>
          </p:cNvPr>
          <p:cNvSpPr txBox="1"/>
          <p:nvPr/>
        </p:nvSpPr>
        <p:spPr bwMode="auto">
          <a:xfrm>
            <a:off x="11330013" y="5229994"/>
            <a:ext cx="6002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en-US" sz="1400" dirty="0">
                <a:solidFill>
                  <a:srgbClr val="000000"/>
                </a:solidFill>
                <a:latin typeface="Arial" panose="020B0604020202020204"/>
              </a:rPr>
              <a:t>[7, S.8]</a:t>
            </a:r>
          </a:p>
        </p:txBody>
      </p:sp>
      <p:sp>
        <p:nvSpPr>
          <p:cNvPr id="9" name="Rectangle 15">
            <a:extLst>
              <a:ext uri="{FF2B5EF4-FFF2-40B4-BE49-F238E27FC236}">
                <a16:creationId xmlns:a16="http://schemas.microsoft.com/office/drawing/2014/main" id="{7015CA19-5148-489A-907C-F47B4B3C400E}"/>
              </a:ext>
            </a:extLst>
          </p:cNvPr>
          <p:cNvSpPr/>
          <p:nvPr/>
        </p:nvSpPr>
        <p:spPr>
          <a:xfrm>
            <a:off x="953791" y="6079282"/>
            <a:ext cx="11221200" cy="230832"/>
          </a:xfrm>
          <a:prstGeom prst="rect">
            <a:avLst/>
          </a:prstGeom>
        </p:spPr>
        <p:txBody>
          <a:bodyPr wrap="square">
            <a:spAutoFit/>
          </a:bodyPr>
          <a:lstStyle/>
          <a:p>
            <a:r>
              <a:rPr lang="de-DE" sz="900" dirty="0">
                <a:latin typeface="Segoe UI" panose="020B0502040204020203" pitchFamily="34" charset="0"/>
              </a:rPr>
              <a:t>[7] Jesús García, </a:t>
            </a:r>
            <a:r>
              <a:rPr lang="en-US" sz="900" dirty="0">
                <a:latin typeface="Segoe UI" panose="020B0502040204020203" pitchFamily="34" charset="0"/>
              </a:rPr>
              <a:t>Multivariable Closed Control Loop Methodology for Heliostat Aiming Manipulation in Solar Central Receiver Systems</a:t>
            </a:r>
            <a:r>
              <a:rPr lang="de-DE" sz="900" dirty="0">
                <a:latin typeface="Segoe UI" panose="020B0502040204020203" pitchFamily="34" charset="0"/>
              </a:rPr>
              <a:t>, https://doi.org/10.1115/1.4039255, 2018</a:t>
            </a:r>
          </a:p>
        </p:txBody>
      </p:sp>
      <p:sp>
        <p:nvSpPr>
          <p:cNvPr id="10" name="TextBox 11">
            <a:extLst>
              <a:ext uri="{FF2B5EF4-FFF2-40B4-BE49-F238E27FC236}">
                <a16:creationId xmlns:a16="http://schemas.microsoft.com/office/drawing/2014/main" id="{8C9672AB-1E1A-48A8-B2A1-5DDD85B40A28}"/>
              </a:ext>
            </a:extLst>
          </p:cNvPr>
          <p:cNvSpPr txBox="1"/>
          <p:nvPr/>
        </p:nvSpPr>
        <p:spPr bwMode="auto">
          <a:xfrm>
            <a:off x="5607197" y="4855560"/>
            <a:ext cx="63440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de-DE" sz="1400" dirty="0">
                <a:solidFill>
                  <a:srgbClr val="000000"/>
                </a:solidFill>
                <a:latin typeface="Arial" panose="020B0604020202020204"/>
              </a:rPr>
              <a:t>Gemäß</a:t>
            </a:r>
            <a:r>
              <a:rPr lang="en-US" sz="1400" dirty="0">
                <a:solidFill>
                  <a:srgbClr val="000000"/>
                </a:solidFill>
                <a:latin typeface="Arial" panose="020B0604020202020204"/>
              </a:rPr>
              <a:t> [7, S.9]</a:t>
            </a:r>
          </a:p>
        </p:txBody>
      </p:sp>
    </p:spTree>
    <p:extLst>
      <p:ext uri="{BB962C8B-B14F-4D97-AF65-F5344CB8AC3E}">
        <p14:creationId xmlns:p14="http://schemas.microsoft.com/office/powerpoint/2010/main" val="1211981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optisches Teilmodell</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35</a:t>
            </a:fld>
            <a:endParaRPr lang="de-DE" dirty="0"/>
          </a:p>
        </p:txBody>
      </p:sp>
      <p:pic>
        <p:nvPicPr>
          <p:cNvPr id="11" name="Grafik 10">
            <a:extLst>
              <a:ext uri="{FF2B5EF4-FFF2-40B4-BE49-F238E27FC236}">
                <a16:creationId xmlns:a16="http://schemas.microsoft.com/office/drawing/2014/main" id="{A2BDB0CE-97EA-424F-AE30-4F6153F037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5597" y="2277666"/>
            <a:ext cx="9842004" cy="3465495"/>
          </a:xfrm>
          <a:prstGeom prst="rect">
            <a:avLst/>
          </a:prstGeom>
        </p:spPr>
      </p:pic>
      <p:sp>
        <p:nvSpPr>
          <p:cNvPr id="10" name="Textplatzhalter 7">
            <a:extLst>
              <a:ext uri="{FF2B5EF4-FFF2-40B4-BE49-F238E27FC236}">
                <a16:creationId xmlns:a16="http://schemas.microsoft.com/office/drawing/2014/main" id="{8C396853-ED5C-4F48-8EE6-B9FDB62DB740}"/>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Differenzierbare Approximation der Zielpunktstrategie mit Ventil-Analogie nach Garcia</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416077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optisches Teilmodell</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36</a:t>
            </a:fld>
            <a:endParaRPr lang="de-DE" dirty="0"/>
          </a:p>
        </p:txBody>
      </p:sp>
      <p:pic>
        <p:nvPicPr>
          <p:cNvPr id="11" name="Grafik 10">
            <a:extLst>
              <a:ext uri="{FF2B5EF4-FFF2-40B4-BE49-F238E27FC236}">
                <a16:creationId xmlns:a16="http://schemas.microsoft.com/office/drawing/2014/main" id="{6B0CA85C-4B49-4545-8E78-F0A678306B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280"/>
          <a:stretch/>
        </p:blipFill>
        <p:spPr>
          <a:xfrm>
            <a:off x="1894719" y="2421682"/>
            <a:ext cx="4201880" cy="3861866"/>
          </a:xfrm>
          <a:prstGeom prst="rect">
            <a:avLst/>
          </a:prstGeom>
        </p:spPr>
      </p:pic>
      <p:pic>
        <p:nvPicPr>
          <p:cNvPr id="14" name="Grafik 13">
            <a:extLst>
              <a:ext uri="{FF2B5EF4-FFF2-40B4-BE49-F238E27FC236}">
                <a16:creationId xmlns:a16="http://schemas.microsoft.com/office/drawing/2014/main" id="{20050D01-63BA-48F9-A1E2-54AF2D5CF7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99" t="6008" r="2450" b="2993"/>
          <a:stretch/>
        </p:blipFill>
        <p:spPr>
          <a:xfrm>
            <a:off x="6745659" y="2481958"/>
            <a:ext cx="3959453" cy="3612132"/>
          </a:xfrm>
          <a:prstGeom prst="rect">
            <a:avLst/>
          </a:prstGeom>
        </p:spPr>
      </p:pic>
      <mc:AlternateContent xmlns:mc="http://schemas.openxmlformats.org/markup-compatibility/2006" xmlns:a14="http://schemas.microsoft.com/office/drawing/2010/main">
        <mc:Choice Requires="a14">
          <p:sp>
            <p:nvSpPr>
              <p:cNvPr id="12" name="Textplatzhalter 7">
                <a:extLst>
                  <a:ext uri="{FF2B5EF4-FFF2-40B4-BE49-F238E27FC236}">
                    <a16:creationId xmlns:a16="http://schemas.microsoft.com/office/drawing/2014/main" id="{05294FC7-A249-4F54-BE28-73D64B17DFF2}"/>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Normalisierte Vorkalkulation der Flussdichteverteilung jedes repräsentativen Heliostaten auf dem Receiver (</a:t>
                </a:r>
                <a14:m>
                  <m:oMath xmlns:m="http://schemas.openxmlformats.org/officeDocument/2006/math">
                    <m:r>
                      <a:rPr kumimoji="0" lang="de-DE"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t>𝐷𝑁𝐼</m:t>
                    </m:r>
                    <m:r>
                      <a:rPr kumimoji="0" lang="de-DE"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t>=1 </m:t>
                    </m:r>
                    <m:r>
                      <a:rPr kumimoji="0" lang="de-DE"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t>𝑊</m:t>
                    </m:r>
                    <m:r>
                      <a:rPr kumimoji="0" lang="de-DE"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t>/</m:t>
                    </m:r>
                    <m:sSup>
                      <m:sSupPr>
                        <m:ctrlPr>
                          <a:rPr kumimoji="0" lang="de-DE"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ctrlPr>
                      </m:sSupPr>
                      <m:e>
                        <m:r>
                          <a:rPr kumimoji="0" lang="de-DE"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t>𝑚</m:t>
                        </m:r>
                      </m:e>
                      <m:sup>
                        <m:r>
                          <a:rPr kumimoji="0" lang="de-DE" sz="18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rPr>
                          <m:t>2</m:t>
                        </m:r>
                      </m:sup>
                    </m:sSup>
                  </m:oMath>
                </a14:m>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 </a:t>
                </a:r>
              </a:p>
            </p:txBody>
          </p:sp>
        </mc:Choice>
        <mc:Fallback xmlns="">
          <p:sp>
            <p:nvSpPr>
              <p:cNvPr id="12" name="Textplatzhalter 7">
                <a:extLst>
                  <a:ext uri="{FF2B5EF4-FFF2-40B4-BE49-F238E27FC236}">
                    <a16:creationId xmlns:a16="http://schemas.microsoft.com/office/drawing/2014/main" id="{05294FC7-A249-4F54-BE28-73D64B17DFF2}"/>
                  </a:ext>
                </a:extLst>
              </p:cNvPr>
              <p:cNvSpPr txBox="1">
                <a:spLocks noRot="1" noChangeAspect="1" noMove="1" noResize="1" noEditPoints="1" noAdjustHandles="1" noChangeArrowheads="1" noChangeShapeType="1" noTextEdit="1"/>
              </p:cNvSpPr>
              <p:nvPr/>
            </p:nvSpPr>
            <p:spPr bwMode="auto">
              <a:xfrm>
                <a:off x="486000" y="1591200"/>
                <a:ext cx="11221200" cy="4338000"/>
              </a:xfrm>
              <a:prstGeom prst="rect">
                <a:avLst/>
              </a:prstGeom>
              <a:blipFill>
                <a:blip r:embed="rId5"/>
                <a:stretch>
                  <a:fillRect l="-1196" t="-70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Tree>
    <p:extLst>
      <p:ext uri="{BB962C8B-B14F-4D97-AF65-F5344CB8AC3E}">
        <p14:creationId xmlns:p14="http://schemas.microsoft.com/office/powerpoint/2010/main" val="623721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optisches Teilmodell</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37</a:t>
            </a:fld>
            <a:endParaRPr lang="de-DE" dirty="0"/>
          </a:p>
        </p:txBody>
      </p:sp>
      <p:pic>
        <p:nvPicPr>
          <p:cNvPr id="4" name="Grafik 3">
            <a:extLst>
              <a:ext uri="{FF2B5EF4-FFF2-40B4-BE49-F238E27FC236}">
                <a16:creationId xmlns:a16="http://schemas.microsoft.com/office/drawing/2014/main" id="{4D1FD739-1A8D-494E-B53F-547791CA85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1123" y="2233266"/>
            <a:ext cx="4090836" cy="3878923"/>
          </a:xfrm>
          <a:prstGeom prst="rect">
            <a:avLst/>
          </a:prstGeom>
        </p:spPr>
      </p:pic>
      <p:pic>
        <p:nvPicPr>
          <p:cNvPr id="11" name="Grafik 10">
            <a:extLst>
              <a:ext uri="{FF2B5EF4-FFF2-40B4-BE49-F238E27FC236}">
                <a16:creationId xmlns:a16="http://schemas.microsoft.com/office/drawing/2014/main" id="{DAF56A55-7CB7-4CEF-8A66-9FAF6D337F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5394" y="2141772"/>
            <a:ext cx="4109503" cy="3878923"/>
          </a:xfrm>
          <a:prstGeom prst="rect">
            <a:avLst/>
          </a:prstGeom>
        </p:spPr>
      </p:pic>
      <p:sp>
        <p:nvSpPr>
          <p:cNvPr id="10" name="Textplatzhalter 7">
            <a:extLst>
              <a:ext uri="{FF2B5EF4-FFF2-40B4-BE49-F238E27FC236}">
                <a16:creationId xmlns:a16="http://schemas.microsoft.com/office/drawing/2014/main" id="{818120BA-3A54-494D-8952-2B42FBB0C46F}"/>
              </a:ext>
            </a:extLst>
          </p:cNvPr>
          <p:cNvSpPr txBox="1">
            <a:spLocks/>
          </p:cNvSpPr>
          <p:nvPr/>
        </p:nvSpPr>
        <p:spPr>
          <a:xfrm>
            <a:off x="486000" y="1591200"/>
            <a:ext cx="11221200" cy="4338000"/>
          </a:xfrm>
          <a:prstGeom prst="rect">
            <a:avLst/>
          </a:prstGeom>
        </p:spPr>
        <p:txBody>
          <a:bodyPr/>
          <a:lstStyle>
            <a:lvl1pPr marL="228646" indent="-228646" algn="l" defTabSz="914583" rtl="0" eaLnBrk="1" latinLnBrk="0" hangingPunct="1">
              <a:lnSpc>
                <a:spcPct val="10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937" indent="-228646" algn="l" defTabSz="914583"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229" indent="-228646" algn="l" defTabSz="914583" rtl="0" eaLnBrk="1" latinLnBrk="0" hangingPunct="1">
              <a:lnSpc>
                <a:spcPct val="10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520" indent="-228646" algn="l" defTabSz="914583"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811" indent="-228646" algn="l" defTabSz="914583"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Approximation der noramlisierten Vorkalkulation mittels 2D Gauss-Verteilungen </a:t>
            </a:r>
            <a:endParaRPr lang="de-DE" dirty="0"/>
          </a:p>
        </p:txBody>
      </p:sp>
    </p:spTree>
    <p:extLst>
      <p:ext uri="{BB962C8B-B14F-4D97-AF65-F5344CB8AC3E}">
        <p14:creationId xmlns:p14="http://schemas.microsoft.com/office/powerpoint/2010/main" val="248483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optisches Teilmodell</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38</a:t>
            </a:fld>
            <a:endParaRPr lang="de-DE" dirty="0"/>
          </a:p>
        </p:txBody>
      </p:sp>
      <p:pic>
        <p:nvPicPr>
          <p:cNvPr id="9" name="Grafik 8">
            <a:extLst>
              <a:ext uri="{FF2B5EF4-FFF2-40B4-BE49-F238E27FC236}">
                <a16:creationId xmlns:a16="http://schemas.microsoft.com/office/drawing/2014/main" id="{0FD814AD-7102-4E03-81C9-6E518DC4F7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5139" y="2120651"/>
            <a:ext cx="8567954" cy="4052643"/>
          </a:xfrm>
          <a:prstGeom prst="rect">
            <a:avLst/>
          </a:prstGeom>
        </p:spPr>
      </p:pic>
      <p:sp>
        <p:nvSpPr>
          <p:cNvPr id="11" name="Textplatzhalter 7">
            <a:extLst>
              <a:ext uri="{FF2B5EF4-FFF2-40B4-BE49-F238E27FC236}">
                <a16:creationId xmlns:a16="http://schemas.microsoft.com/office/drawing/2014/main" id="{28ED7D6D-E62F-4958-8FEC-CB1A0D704510}"/>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Diskretisierung der Flussdichteverteilung auf 6x5 repräsentative Absorbercups</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387715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29ACFD-FAAB-41C9-9EC5-84408A1C7D93}"/>
              </a:ext>
            </a:extLst>
          </p:cNvPr>
          <p:cNvSpPr>
            <a:spLocks noGrp="1"/>
          </p:cNvSpPr>
          <p:nvPr>
            <p:ph type="title"/>
          </p:nvPr>
        </p:nvSpPr>
        <p:spPr/>
        <p:txBody>
          <a:bodyPr/>
          <a:lstStyle/>
          <a:p>
            <a:r>
              <a:rPr lang="de-DE" dirty="0"/>
              <a:t>Modellbildung – </a:t>
            </a:r>
            <a:r>
              <a:rPr lang="de-DE" dirty="0" err="1"/>
              <a:t>Gebläsedynamik</a:t>
            </a:r>
            <a:r>
              <a:rPr lang="de-DE" dirty="0"/>
              <a:t> </a:t>
            </a:r>
          </a:p>
        </p:txBody>
      </p:sp>
      <p:sp>
        <p:nvSpPr>
          <p:cNvPr id="3" name="Foliennummernplatzhalter 2">
            <a:extLst>
              <a:ext uri="{FF2B5EF4-FFF2-40B4-BE49-F238E27FC236}">
                <a16:creationId xmlns:a16="http://schemas.microsoft.com/office/drawing/2014/main" id="{58CECCC8-865B-401E-A4B2-712910387FCC}"/>
              </a:ext>
            </a:extLst>
          </p:cNvPr>
          <p:cNvSpPr>
            <a:spLocks noGrp="1"/>
          </p:cNvSpPr>
          <p:nvPr>
            <p:ph type="sldNum" sz="quarter" idx="10"/>
          </p:nvPr>
        </p:nvSpPr>
        <p:spPr/>
        <p:txBody>
          <a:bodyPr/>
          <a:lstStyle/>
          <a:p>
            <a:pPr>
              <a:defRPr/>
            </a:pPr>
            <a:fld id="{A5AC3FBE-A647-41C9-A8C3-4435ED4FC895}" type="slidenum">
              <a:rPr lang="de-DE" smtClean="0"/>
              <a:pPr>
                <a:defRPr/>
              </a:pPr>
              <a:t>39</a:t>
            </a:fld>
            <a:endParaRPr lang="de-DE" dirty="0"/>
          </a:p>
        </p:txBody>
      </p:sp>
      <p:pic>
        <p:nvPicPr>
          <p:cNvPr id="5" name="Grafik 4">
            <a:extLst>
              <a:ext uri="{FF2B5EF4-FFF2-40B4-BE49-F238E27FC236}">
                <a16:creationId xmlns:a16="http://schemas.microsoft.com/office/drawing/2014/main" id="{4B07868C-20CD-4845-B4D1-B7C55FED3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9877" y="2349674"/>
            <a:ext cx="7393443" cy="4032787"/>
          </a:xfrm>
          <a:prstGeom prst="rect">
            <a:avLst/>
          </a:prstGeom>
        </p:spPr>
      </p:pic>
      <p:sp>
        <p:nvSpPr>
          <p:cNvPr id="10" name="Textplatzhalter 5">
            <a:extLst>
              <a:ext uri="{FF2B5EF4-FFF2-40B4-BE49-F238E27FC236}">
                <a16:creationId xmlns:a16="http://schemas.microsoft.com/office/drawing/2014/main" id="{25B9B6D1-43F3-43D1-8984-3C48C5C15855}"/>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Der Luftmassenstrom durch den Receiver wird von einem Einstellwert beeinflusst</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Die Änderung des Luftmassenstroms wird durch ein PT2 Verhalten angenähert</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14244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E09EEE-B894-4FA0-8A82-6E4364E3F31A}"/>
              </a:ext>
            </a:extLst>
          </p:cNvPr>
          <p:cNvSpPr>
            <a:spLocks noGrp="1"/>
          </p:cNvSpPr>
          <p:nvPr>
            <p:ph type="title"/>
          </p:nvPr>
        </p:nvSpPr>
        <p:spPr/>
        <p:txBody>
          <a:bodyPr/>
          <a:lstStyle/>
          <a:p>
            <a:r>
              <a:rPr lang="de-DE" dirty="0"/>
              <a:t>Funktionsweise von Solarturmkraftwerken</a:t>
            </a:r>
          </a:p>
        </p:txBody>
      </p:sp>
      <p:sp>
        <p:nvSpPr>
          <p:cNvPr id="5" name="Foliennummernplatzhalter 4">
            <a:extLst>
              <a:ext uri="{FF2B5EF4-FFF2-40B4-BE49-F238E27FC236}">
                <a16:creationId xmlns:a16="http://schemas.microsoft.com/office/drawing/2014/main" id="{D764E7DF-A8CD-4D39-844C-FB10D4CA3FF5}"/>
              </a:ext>
            </a:extLst>
          </p:cNvPr>
          <p:cNvSpPr>
            <a:spLocks noGrp="1"/>
          </p:cNvSpPr>
          <p:nvPr>
            <p:ph type="sldNum" sz="quarter" idx="10"/>
          </p:nvPr>
        </p:nvSpPr>
        <p:spPr/>
        <p:txBody>
          <a:bodyPr/>
          <a:lstStyle/>
          <a:p>
            <a:pPr>
              <a:defRPr/>
            </a:pPr>
            <a:fld id="{A5AC3FBE-A647-41C9-A8C3-4435ED4FC895}" type="slidenum">
              <a:rPr lang="de-DE" smtClean="0"/>
              <a:pPr>
                <a:defRPr/>
              </a:pPr>
              <a:t>4</a:t>
            </a:fld>
            <a:endParaRPr lang="de-DE" dirty="0"/>
          </a:p>
        </p:txBody>
      </p:sp>
      <p:grpSp>
        <p:nvGrpSpPr>
          <p:cNvPr id="6" name="Gruppieren 5">
            <a:extLst>
              <a:ext uri="{FF2B5EF4-FFF2-40B4-BE49-F238E27FC236}">
                <a16:creationId xmlns:a16="http://schemas.microsoft.com/office/drawing/2014/main" id="{97EE933D-9F98-4258-ACA6-D0FD861FC5C3}"/>
              </a:ext>
            </a:extLst>
          </p:cNvPr>
          <p:cNvGrpSpPr/>
          <p:nvPr/>
        </p:nvGrpSpPr>
        <p:grpSpPr>
          <a:xfrm>
            <a:off x="710164" y="1125538"/>
            <a:ext cx="9707903" cy="4674634"/>
            <a:chOff x="710164" y="1125538"/>
            <a:chExt cx="9707903" cy="4674634"/>
          </a:xfrm>
        </p:grpSpPr>
        <p:pic>
          <p:nvPicPr>
            <p:cNvPr id="7" name="Grafik 6">
              <a:extLst>
                <a:ext uri="{FF2B5EF4-FFF2-40B4-BE49-F238E27FC236}">
                  <a16:creationId xmlns:a16="http://schemas.microsoft.com/office/drawing/2014/main" id="{47FBD212-1FA3-4357-8079-6731CBECC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64" y="1125538"/>
              <a:ext cx="9707903" cy="4674634"/>
            </a:xfrm>
            <a:prstGeom prst="rect">
              <a:avLst/>
            </a:prstGeom>
          </p:spPr>
        </p:pic>
        <p:sp>
          <p:nvSpPr>
            <p:cNvPr id="12" name="Rechteck 11">
              <a:extLst>
                <a:ext uri="{FF2B5EF4-FFF2-40B4-BE49-F238E27FC236}">
                  <a16:creationId xmlns:a16="http://schemas.microsoft.com/office/drawing/2014/main" id="{2DE7F4F9-FA5D-4619-A810-251A307EAFC9}"/>
                </a:ext>
              </a:extLst>
            </p:cNvPr>
            <p:cNvSpPr/>
            <p:nvPr/>
          </p:nvSpPr>
          <p:spPr>
            <a:xfrm>
              <a:off x="2924199" y="1197546"/>
              <a:ext cx="1661220" cy="3600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2532474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Regelkreis</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40</a:t>
            </a:fld>
            <a:endParaRPr lang="de-DE" dirty="0"/>
          </a:p>
        </p:txBody>
      </p:sp>
      <p:pic>
        <p:nvPicPr>
          <p:cNvPr id="2" name="Grafik 1">
            <a:extLst>
              <a:ext uri="{FF2B5EF4-FFF2-40B4-BE49-F238E27FC236}">
                <a16:creationId xmlns:a16="http://schemas.microsoft.com/office/drawing/2014/main" id="{9A60CA8F-AB97-4A47-806F-B09EA3E513A9}"/>
              </a:ext>
            </a:extLst>
          </p:cNvPr>
          <p:cNvPicPr>
            <a:picLocks noChangeAspect="1"/>
          </p:cNvPicPr>
          <p:nvPr/>
        </p:nvPicPr>
        <p:blipFill rotWithShape="1">
          <a:blip r:embed="rId3"/>
          <a:srcRect t="2206"/>
          <a:stretch/>
        </p:blipFill>
        <p:spPr>
          <a:xfrm>
            <a:off x="913011" y="1485578"/>
            <a:ext cx="9536869" cy="4414840"/>
          </a:xfrm>
          <a:prstGeom prst="rect">
            <a:avLst/>
          </a:prstGeom>
        </p:spPr>
      </p:pic>
    </p:spTree>
    <p:extLst>
      <p:ext uri="{BB962C8B-B14F-4D97-AF65-F5344CB8AC3E}">
        <p14:creationId xmlns:p14="http://schemas.microsoft.com/office/powerpoint/2010/main" val="2910169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Systemantwort</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41</a:t>
            </a:fld>
            <a:endParaRPr lang="de-DE" dirty="0"/>
          </a:p>
        </p:txBody>
      </p:sp>
      <p:pic>
        <p:nvPicPr>
          <p:cNvPr id="4" name="Grafik 3">
            <a:extLst>
              <a:ext uri="{FF2B5EF4-FFF2-40B4-BE49-F238E27FC236}">
                <a16:creationId xmlns:a16="http://schemas.microsoft.com/office/drawing/2014/main" id="{EB4C05E4-88AB-4460-A5FE-B466AB2B2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123" y="1197546"/>
            <a:ext cx="8686390" cy="4885547"/>
          </a:xfrm>
          <a:prstGeom prst="rect">
            <a:avLst/>
          </a:prstGeom>
        </p:spPr>
      </p:pic>
    </p:spTree>
    <p:extLst>
      <p:ext uri="{BB962C8B-B14F-4D97-AF65-F5344CB8AC3E}">
        <p14:creationId xmlns:p14="http://schemas.microsoft.com/office/powerpoint/2010/main" val="2743834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E00142F-F033-42A8-8A8F-9A4DF0F20513}"/>
              </a:ext>
            </a:extLst>
          </p:cNvPr>
          <p:cNvSpPr>
            <a:spLocks noGrp="1"/>
          </p:cNvSpPr>
          <p:nvPr>
            <p:ph type="title"/>
          </p:nvPr>
        </p:nvSpPr>
        <p:spPr/>
        <p:txBody>
          <a:bodyPr/>
          <a:lstStyle/>
          <a:p>
            <a:r>
              <a:rPr lang="de-DE" dirty="0"/>
              <a:t>Analyse der Regelung – Definition von Testfällen</a:t>
            </a:r>
          </a:p>
        </p:txBody>
      </p:sp>
      <p:sp>
        <p:nvSpPr>
          <p:cNvPr id="6" name="Foliennummernplatzhalter 5">
            <a:extLst>
              <a:ext uri="{FF2B5EF4-FFF2-40B4-BE49-F238E27FC236}">
                <a16:creationId xmlns:a16="http://schemas.microsoft.com/office/drawing/2014/main" id="{E578C266-4C37-4911-BE33-1188FD097191}"/>
              </a:ext>
            </a:extLst>
          </p:cNvPr>
          <p:cNvSpPr>
            <a:spLocks noGrp="1"/>
          </p:cNvSpPr>
          <p:nvPr>
            <p:ph type="sldNum" sz="quarter" idx="10"/>
          </p:nvPr>
        </p:nvSpPr>
        <p:spPr/>
        <p:txBody>
          <a:bodyPr/>
          <a:lstStyle/>
          <a:p>
            <a:pPr>
              <a:defRPr/>
            </a:pPr>
            <a:fld id="{A5AC3FBE-A647-41C9-A8C3-4435ED4FC895}" type="slidenum">
              <a:rPr lang="de-DE" smtClean="0"/>
              <a:pPr>
                <a:defRPr/>
              </a:pPr>
              <a:t>42</a:t>
            </a:fld>
            <a:endParaRPr lang="de-DE" dirty="0"/>
          </a:p>
        </p:txBody>
      </p:sp>
      <p:pic>
        <p:nvPicPr>
          <p:cNvPr id="9" name="Grafik 8">
            <a:extLst>
              <a:ext uri="{FF2B5EF4-FFF2-40B4-BE49-F238E27FC236}">
                <a16:creationId xmlns:a16="http://schemas.microsoft.com/office/drawing/2014/main" id="{ED8408A9-1419-4A54-9BFE-5B8E2F56F2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1768" y="2277666"/>
            <a:ext cx="6029661" cy="3768538"/>
          </a:xfrm>
          <a:prstGeom prst="rect">
            <a:avLst/>
          </a:prstGeom>
        </p:spPr>
      </p:pic>
      <p:sp>
        <p:nvSpPr>
          <p:cNvPr id="12" name="Textplatzhalter 9">
            <a:extLst>
              <a:ext uri="{FF2B5EF4-FFF2-40B4-BE49-F238E27FC236}">
                <a16:creationId xmlns:a16="http://schemas.microsoft.com/office/drawing/2014/main" id="{48512C67-7D11-463D-B589-54F994A5F8F9}"/>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Wolkengeschwindigkeiten basieren auf Messungen von Windgeschwinigkeiten von Nouri auf der PSA</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091995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Cloud Standby Referenzszenario</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43</a:t>
            </a:fld>
            <a:endParaRPr lang="de-DE" dirty="0"/>
          </a:p>
        </p:txBody>
      </p:sp>
      <p:pic>
        <p:nvPicPr>
          <p:cNvPr id="12" name="Grafik 11">
            <a:extLst>
              <a:ext uri="{FF2B5EF4-FFF2-40B4-BE49-F238E27FC236}">
                <a16:creationId xmlns:a16="http://schemas.microsoft.com/office/drawing/2014/main" id="{D0AB4BAE-A4E1-44AC-AB9A-88F577C22C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437" y="1197546"/>
            <a:ext cx="9074662" cy="5104497"/>
          </a:xfrm>
          <a:prstGeom prst="rect">
            <a:avLst/>
          </a:prstGeom>
        </p:spPr>
      </p:pic>
    </p:spTree>
    <p:extLst>
      <p:ext uri="{BB962C8B-B14F-4D97-AF65-F5344CB8AC3E}">
        <p14:creationId xmlns:p14="http://schemas.microsoft.com/office/powerpoint/2010/main" val="1379152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normAutofit fontScale="90000"/>
          </a:bodyPr>
          <a:lstStyle/>
          <a:p>
            <a:r>
              <a:rPr lang="de-DE" sz="2800" dirty="0"/>
              <a:t>Analyse der Regelung – MPC mit exakter Einstrahlungskenntnis</a:t>
            </a:r>
            <a:br>
              <a:rPr lang="de-DE" sz="2800" dirty="0"/>
            </a:br>
            <a:endParaRPr lang="de-DE" sz="2800"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44</a:t>
            </a:fld>
            <a:endParaRPr lang="de-DE" dirty="0"/>
          </a:p>
        </p:txBody>
      </p:sp>
      <p:pic>
        <p:nvPicPr>
          <p:cNvPr id="3" name="Grafik 2">
            <a:extLst>
              <a:ext uri="{FF2B5EF4-FFF2-40B4-BE49-F238E27FC236}">
                <a16:creationId xmlns:a16="http://schemas.microsoft.com/office/drawing/2014/main" id="{B3D5FFDF-A5CC-4395-8877-79C5D1C842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3091" y="1197546"/>
            <a:ext cx="9049740" cy="5090478"/>
          </a:xfrm>
          <a:prstGeom prst="rect">
            <a:avLst/>
          </a:prstGeom>
        </p:spPr>
      </p:pic>
    </p:spTree>
    <p:extLst>
      <p:ext uri="{BB962C8B-B14F-4D97-AF65-F5344CB8AC3E}">
        <p14:creationId xmlns:p14="http://schemas.microsoft.com/office/powerpoint/2010/main" val="3155299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Robustheit</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45</a:t>
            </a:fld>
            <a:endParaRPr lang="de-DE" dirty="0"/>
          </a:p>
        </p:txBody>
      </p:sp>
      <p:pic>
        <p:nvPicPr>
          <p:cNvPr id="10" name="Grafik 9">
            <a:extLst>
              <a:ext uri="{FF2B5EF4-FFF2-40B4-BE49-F238E27FC236}">
                <a16:creationId xmlns:a16="http://schemas.microsoft.com/office/drawing/2014/main" id="{D48140D1-701A-41D8-9825-BFCF08FC0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636" y="1764000"/>
            <a:ext cx="5845723" cy="3692036"/>
          </a:xfrm>
          <a:prstGeom prst="rect">
            <a:avLst/>
          </a:prstGeom>
        </p:spPr>
      </p:pic>
      <p:sp>
        <p:nvSpPr>
          <p:cNvPr id="9" name="Textplatzhalter 3">
            <a:extLst>
              <a:ext uri="{FF2B5EF4-FFF2-40B4-BE49-F238E27FC236}">
                <a16:creationId xmlns:a16="http://schemas.microsoft.com/office/drawing/2014/main" id="{B2815680-02DE-4F6F-B11C-A6228D1B8F61}"/>
              </a:ext>
            </a:extLst>
          </p:cNvPr>
          <p:cNvSpPr txBox="1">
            <a:spLocks/>
          </p:cNvSpPr>
          <p:nvPr/>
        </p:nvSpPr>
        <p:spPr>
          <a:xfrm>
            <a:off x="518096" y="2277666"/>
            <a:ext cx="5107531" cy="4338000"/>
          </a:xfrm>
          <a:prstGeom prst="rect">
            <a:avLst/>
          </a:prstGeom>
        </p:spPr>
        <p:txBody>
          <a:bodyPr/>
          <a:lstStyle>
            <a:lvl1pPr marL="228646" indent="-228646" algn="l" defTabSz="914583" rtl="0" eaLnBrk="1" latinLnBrk="0" hangingPunct="1">
              <a:lnSpc>
                <a:spcPct val="10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937" indent="-228646" algn="l" defTabSz="914583"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229" indent="-228646" algn="l" defTabSz="914583" rtl="0" eaLnBrk="1" latinLnBrk="0" hangingPunct="1">
              <a:lnSpc>
                <a:spcPct val="10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520" indent="-228646" algn="l" defTabSz="914583"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811" indent="-228646" algn="l" defTabSz="914583"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Der RMSE steigt bei fehlerhafter Vorhersage der Wolkengeschwindigkeit tendenziell an</a:t>
            </a:r>
          </a:p>
          <a:p>
            <a:r>
              <a:rPr lang="de-DE"/>
              <a:t>Unterscheidung davon bei 25 m/s erkennbar: Problem ist die Konvergenz im Optimierungsprozess</a:t>
            </a:r>
            <a:endParaRPr lang="de-DE" dirty="0"/>
          </a:p>
        </p:txBody>
      </p:sp>
    </p:spTree>
    <p:extLst>
      <p:ext uri="{BB962C8B-B14F-4D97-AF65-F5344CB8AC3E}">
        <p14:creationId xmlns:p14="http://schemas.microsoft.com/office/powerpoint/2010/main" val="142332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D48140D1-701A-41D8-9825-BFCF08FC0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022" y="2281706"/>
            <a:ext cx="7465981" cy="4028408"/>
          </a:xfrm>
          <a:prstGeom prst="rect">
            <a:avLst/>
          </a:prstGeom>
        </p:spPr>
      </p:pic>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Robustheit</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46</a:t>
            </a:fld>
            <a:endParaRPr lang="de-DE" dirty="0"/>
          </a:p>
        </p:txBody>
      </p:sp>
      <p:sp>
        <p:nvSpPr>
          <p:cNvPr id="11" name="Textplatzhalter 3">
            <a:extLst>
              <a:ext uri="{FF2B5EF4-FFF2-40B4-BE49-F238E27FC236}">
                <a16:creationId xmlns:a16="http://schemas.microsoft.com/office/drawing/2014/main" id="{014FE027-BCD0-4883-9A01-FD759CB00324}"/>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Analysiert wird die Betriebssicherheit des Kraftwerks (Limitierung der Fronttemperatur) bezüglich Vorhersageungenauigkeiten der Lichtdurchlässigkeit der Wolken</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735243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Robustheit</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47</a:t>
            </a:fld>
            <a:endParaRPr lang="de-DE" dirty="0"/>
          </a:p>
        </p:txBody>
      </p:sp>
      <p:pic>
        <p:nvPicPr>
          <p:cNvPr id="8" name="Grafik 7">
            <a:extLst>
              <a:ext uri="{FF2B5EF4-FFF2-40B4-BE49-F238E27FC236}">
                <a16:creationId xmlns:a16="http://schemas.microsoft.com/office/drawing/2014/main" id="{785FBD37-347F-4250-BE4F-4A9828D967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3571" y="2133650"/>
            <a:ext cx="6175350" cy="3332024"/>
          </a:xfrm>
          <a:prstGeom prst="rect">
            <a:avLst/>
          </a:prstGeom>
        </p:spPr>
      </p:pic>
      <mc:AlternateContent xmlns:mc="http://schemas.openxmlformats.org/markup-compatibility/2006" xmlns:a14="http://schemas.microsoft.com/office/drawing/2010/main">
        <mc:Choice Requires="a14">
          <p:sp>
            <p:nvSpPr>
              <p:cNvPr id="11" name="Textplatzhalter 3">
                <a:extLst>
                  <a:ext uri="{FF2B5EF4-FFF2-40B4-BE49-F238E27FC236}">
                    <a16:creationId xmlns:a16="http://schemas.microsoft.com/office/drawing/2014/main" id="{F34D7B3F-724B-4F96-A601-5CFEE7751359}"/>
                  </a:ext>
                </a:extLst>
              </p:cNvPr>
              <p:cNvSpPr txBox="1">
                <a:spLocks/>
              </p:cNvSpPr>
              <p:nvPr/>
            </p:nvSpPr>
            <p:spPr bwMode="auto">
              <a:xfrm>
                <a:off x="485999" y="1485578"/>
                <a:ext cx="5107531" cy="43380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Die Vorhersage der Wolkengeschwindigkeit darf den Realwert nicht um mehr als </a:t>
                </a:r>
                <a14:m>
                  <m:oMath xmlns:m="http://schemas.openxmlformats.org/officeDocument/2006/math">
                    <m:r>
                      <a:rPr kumimoji="0" lang="de-DE" sz="1800" b="0"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mn-ea"/>
                      </a:rPr>
                      <m:t>−5</m:t>
                    </m:r>
                  </m:oMath>
                </a14:m>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 unterschreiten</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Bei zu geringer Vorhersage der Lichtdurchlässigkeit werden die Heliostaten zu stark fokussiert</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Höher vorhergesagte Lichtdurchlässigkeiten sind unproblematisch</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Es zeigt sich die fehlende Konvergenz im Optimierungsprozess: </a:t>
                </a:r>
                <a:b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b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Besonders schlechte Vorhersagen können sichere Simulationen zur Folge haben</a:t>
                </a:r>
              </a:p>
            </p:txBody>
          </p:sp>
        </mc:Choice>
        <mc:Fallback xmlns="">
          <p:sp>
            <p:nvSpPr>
              <p:cNvPr id="11" name="Textplatzhalter 3">
                <a:extLst>
                  <a:ext uri="{FF2B5EF4-FFF2-40B4-BE49-F238E27FC236}">
                    <a16:creationId xmlns:a16="http://schemas.microsoft.com/office/drawing/2014/main" id="{F34D7B3F-724B-4F96-A601-5CFEE7751359}"/>
                  </a:ext>
                </a:extLst>
              </p:cNvPr>
              <p:cNvSpPr txBox="1">
                <a:spLocks noRot="1" noChangeAspect="1" noMove="1" noResize="1" noEditPoints="1" noAdjustHandles="1" noChangeArrowheads="1" noChangeShapeType="1" noTextEdit="1"/>
              </p:cNvSpPr>
              <p:nvPr/>
            </p:nvSpPr>
            <p:spPr bwMode="auto">
              <a:xfrm>
                <a:off x="485999" y="1485578"/>
                <a:ext cx="5107531" cy="4338000"/>
              </a:xfrm>
              <a:prstGeom prst="rect">
                <a:avLst/>
              </a:prstGeom>
              <a:blipFill>
                <a:blip r:embed="rId4"/>
                <a:stretch>
                  <a:fillRect l="-2625" t="-703" r="-2625" b="-37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Tree>
    <p:extLst>
      <p:ext uri="{BB962C8B-B14F-4D97-AF65-F5344CB8AC3E}">
        <p14:creationId xmlns:p14="http://schemas.microsoft.com/office/powerpoint/2010/main" val="301150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3341B3-F935-446C-AD22-567D67C25147}"/>
              </a:ext>
            </a:extLst>
          </p:cNvPr>
          <p:cNvSpPr>
            <a:spLocks noGrp="1"/>
          </p:cNvSpPr>
          <p:nvPr>
            <p:ph type="title"/>
          </p:nvPr>
        </p:nvSpPr>
        <p:spPr/>
        <p:txBody>
          <a:bodyPr/>
          <a:lstStyle/>
          <a:p>
            <a:r>
              <a:rPr lang="de-DE" dirty="0"/>
              <a:t>Analyse der Regelung – Robustheit</a:t>
            </a:r>
            <a:br>
              <a:rPr lang="de-DE" dirty="0"/>
            </a:br>
            <a:endParaRPr lang="de-DE" dirty="0"/>
          </a:p>
        </p:txBody>
      </p:sp>
      <p:sp>
        <p:nvSpPr>
          <p:cNvPr id="5" name="Foliennummernplatzhalter 4">
            <a:extLst>
              <a:ext uri="{FF2B5EF4-FFF2-40B4-BE49-F238E27FC236}">
                <a16:creationId xmlns:a16="http://schemas.microsoft.com/office/drawing/2014/main" id="{C0901535-E20C-44BF-898D-483E020DD472}"/>
              </a:ext>
            </a:extLst>
          </p:cNvPr>
          <p:cNvSpPr>
            <a:spLocks noGrp="1"/>
          </p:cNvSpPr>
          <p:nvPr>
            <p:ph type="sldNum" sz="quarter" idx="10"/>
          </p:nvPr>
        </p:nvSpPr>
        <p:spPr/>
        <p:txBody>
          <a:bodyPr/>
          <a:lstStyle/>
          <a:p>
            <a:pPr>
              <a:defRPr/>
            </a:pPr>
            <a:fld id="{A5AC3FBE-A647-41C9-A8C3-4435ED4FC895}" type="slidenum">
              <a:rPr lang="de-DE" smtClean="0"/>
              <a:pPr>
                <a:defRPr/>
              </a:pPr>
              <a:t>48</a:t>
            </a:fld>
            <a:endParaRPr lang="de-DE" dirty="0"/>
          </a:p>
        </p:txBody>
      </p:sp>
      <p:pic>
        <p:nvPicPr>
          <p:cNvPr id="8" name="Grafik 7">
            <a:extLst>
              <a:ext uri="{FF2B5EF4-FFF2-40B4-BE49-F238E27FC236}">
                <a16:creationId xmlns:a16="http://schemas.microsoft.com/office/drawing/2014/main" id="{6484379C-9D9D-4D19-80D7-208082FF6F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440" y="1708950"/>
            <a:ext cx="8232293" cy="4630665"/>
          </a:xfrm>
          <a:prstGeom prst="rect">
            <a:avLst/>
          </a:prstGeom>
        </p:spPr>
      </p:pic>
      <p:sp>
        <p:nvSpPr>
          <p:cNvPr id="10" name="Textplatzhalter 5">
            <a:extLst>
              <a:ext uri="{FF2B5EF4-FFF2-40B4-BE49-F238E27FC236}">
                <a16:creationId xmlns:a16="http://schemas.microsoft.com/office/drawing/2014/main" id="{CE092638-A1C5-4790-AB2D-2D45201755B4}"/>
              </a:ext>
            </a:extLst>
          </p:cNvPr>
          <p:cNvSpPr txBox="1">
            <a:spLocks/>
          </p:cNvSpPr>
          <p:nvPr/>
        </p:nvSpPr>
        <p:spPr bwMode="auto">
          <a:xfrm>
            <a:off x="486000" y="1324042"/>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Regelungsverlauf für vollständig richtige Verschattungskenntnis (75% Lichtdurchlässigkeit, 30m/s)</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03950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3341B3-F935-446C-AD22-567D67C25147}"/>
              </a:ext>
            </a:extLst>
          </p:cNvPr>
          <p:cNvSpPr>
            <a:spLocks noGrp="1"/>
          </p:cNvSpPr>
          <p:nvPr>
            <p:ph type="title"/>
          </p:nvPr>
        </p:nvSpPr>
        <p:spPr/>
        <p:txBody>
          <a:bodyPr/>
          <a:lstStyle/>
          <a:p>
            <a:r>
              <a:rPr lang="de-DE" dirty="0"/>
              <a:t>Analyse der Regelung – Robustheit</a:t>
            </a:r>
            <a:br>
              <a:rPr lang="de-DE" dirty="0"/>
            </a:br>
            <a:endParaRPr lang="de-DE" dirty="0"/>
          </a:p>
        </p:txBody>
      </p:sp>
      <p:sp>
        <p:nvSpPr>
          <p:cNvPr id="5" name="Foliennummernplatzhalter 4">
            <a:extLst>
              <a:ext uri="{FF2B5EF4-FFF2-40B4-BE49-F238E27FC236}">
                <a16:creationId xmlns:a16="http://schemas.microsoft.com/office/drawing/2014/main" id="{C0901535-E20C-44BF-898D-483E020DD472}"/>
              </a:ext>
            </a:extLst>
          </p:cNvPr>
          <p:cNvSpPr>
            <a:spLocks noGrp="1"/>
          </p:cNvSpPr>
          <p:nvPr>
            <p:ph type="sldNum" sz="quarter" idx="10"/>
          </p:nvPr>
        </p:nvSpPr>
        <p:spPr/>
        <p:txBody>
          <a:bodyPr/>
          <a:lstStyle/>
          <a:p>
            <a:pPr>
              <a:defRPr/>
            </a:pPr>
            <a:fld id="{A5AC3FBE-A647-41C9-A8C3-4435ED4FC895}" type="slidenum">
              <a:rPr lang="de-DE" smtClean="0"/>
              <a:pPr>
                <a:defRPr/>
              </a:pPr>
              <a:t>49</a:t>
            </a:fld>
            <a:endParaRPr lang="de-DE" dirty="0"/>
          </a:p>
        </p:txBody>
      </p:sp>
      <p:pic>
        <p:nvPicPr>
          <p:cNvPr id="8" name="Grafik 7">
            <a:extLst>
              <a:ext uri="{FF2B5EF4-FFF2-40B4-BE49-F238E27FC236}">
                <a16:creationId xmlns:a16="http://schemas.microsoft.com/office/drawing/2014/main" id="{6484379C-9D9D-4D19-80D7-208082FF6F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440" y="1708950"/>
            <a:ext cx="8232293" cy="4630665"/>
          </a:xfrm>
          <a:prstGeom prst="rect">
            <a:avLst/>
          </a:prstGeom>
        </p:spPr>
      </p:pic>
      <p:sp>
        <p:nvSpPr>
          <p:cNvPr id="10" name="Textplatzhalter 5">
            <a:extLst>
              <a:ext uri="{FF2B5EF4-FFF2-40B4-BE49-F238E27FC236}">
                <a16:creationId xmlns:a16="http://schemas.microsoft.com/office/drawing/2014/main" id="{7ADCD8E1-249F-4AFC-AAD2-D0A1236D337C}"/>
              </a:ext>
            </a:extLst>
          </p:cNvPr>
          <p:cNvSpPr txBox="1">
            <a:spLocks/>
          </p:cNvSpPr>
          <p:nvPr/>
        </p:nvSpPr>
        <p:spPr bwMode="auto">
          <a:xfrm>
            <a:off x="486000" y="1324042"/>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Regelungsverlauf für abweichende Verschattungskenntnis (50% statt 75% Lichtdurchlässigkeit, 30m/s)</a:t>
            </a:r>
          </a:p>
        </p:txBody>
      </p:sp>
    </p:spTree>
    <p:extLst>
      <p:ext uri="{BB962C8B-B14F-4D97-AF65-F5344CB8AC3E}">
        <p14:creationId xmlns:p14="http://schemas.microsoft.com/office/powerpoint/2010/main" val="2389558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EDD215-350F-447F-A50A-FC4414DB7E22}"/>
              </a:ext>
            </a:extLst>
          </p:cNvPr>
          <p:cNvSpPr>
            <a:spLocks noGrp="1"/>
          </p:cNvSpPr>
          <p:nvPr>
            <p:ph type="title"/>
          </p:nvPr>
        </p:nvSpPr>
        <p:spPr/>
        <p:txBody>
          <a:bodyPr/>
          <a:lstStyle/>
          <a:p>
            <a:r>
              <a:rPr lang="de-DE" dirty="0"/>
              <a:t>Funktionsweise von Solarturmkraftwerken</a:t>
            </a:r>
            <a:br>
              <a:rPr lang="de-DE" dirty="0"/>
            </a:br>
            <a:endParaRPr lang="de-DE" dirty="0"/>
          </a:p>
        </p:txBody>
      </p:sp>
      <p:sp>
        <p:nvSpPr>
          <p:cNvPr id="5" name="Foliennummernplatzhalter 4">
            <a:extLst>
              <a:ext uri="{FF2B5EF4-FFF2-40B4-BE49-F238E27FC236}">
                <a16:creationId xmlns:a16="http://schemas.microsoft.com/office/drawing/2014/main" id="{1753D680-5593-4F9C-B811-A6BD3BB968C7}"/>
              </a:ext>
            </a:extLst>
          </p:cNvPr>
          <p:cNvSpPr>
            <a:spLocks noGrp="1"/>
          </p:cNvSpPr>
          <p:nvPr>
            <p:ph type="sldNum" sz="quarter" idx="10"/>
          </p:nvPr>
        </p:nvSpPr>
        <p:spPr/>
        <p:txBody>
          <a:bodyPr/>
          <a:lstStyle/>
          <a:p>
            <a:pPr>
              <a:defRPr/>
            </a:pPr>
            <a:fld id="{A5AC3FBE-A647-41C9-A8C3-4435ED4FC895}" type="slidenum">
              <a:rPr lang="de-DE" smtClean="0"/>
              <a:pPr>
                <a:defRPr/>
              </a:pPr>
              <a:t>5</a:t>
            </a:fld>
            <a:endParaRPr lang="de-DE" dirty="0"/>
          </a:p>
        </p:txBody>
      </p:sp>
      <p:sp>
        <p:nvSpPr>
          <p:cNvPr id="19" name="TextBox 11">
            <a:extLst>
              <a:ext uri="{FF2B5EF4-FFF2-40B4-BE49-F238E27FC236}">
                <a16:creationId xmlns:a16="http://schemas.microsoft.com/office/drawing/2014/main" id="{3D2C3098-818B-404D-8E3A-581712CE6BD9}"/>
              </a:ext>
            </a:extLst>
          </p:cNvPr>
          <p:cNvSpPr txBox="1"/>
          <p:nvPr/>
        </p:nvSpPr>
        <p:spPr>
          <a:xfrm>
            <a:off x="408955" y="1625500"/>
            <a:ext cx="65" cy="276999"/>
          </a:xfrm>
          <a:prstGeom prst="rect">
            <a:avLst/>
          </a:prstGeom>
          <a:noFill/>
        </p:spPr>
        <p:txBody>
          <a:bodyPr wrap="none" lIns="0" tIns="0" rIns="0" bIns="0" rtlCol="0">
            <a:spAutoFit/>
          </a:bodyPr>
          <a:lstStyle/>
          <a:p>
            <a:endParaRPr lang="en-US" dirty="0">
              <a:latin typeface="Arial" pitchFamily="34" charset="0"/>
              <a:cs typeface="Arial" pitchFamily="34" charset="0"/>
            </a:endParaRPr>
          </a:p>
        </p:txBody>
      </p:sp>
      <p:grpSp>
        <p:nvGrpSpPr>
          <p:cNvPr id="21" name="Group 6">
            <a:extLst>
              <a:ext uri="{FF2B5EF4-FFF2-40B4-BE49-F238E27FC236}">
                <a16:creationId xmlns:a16="http://schemas.microsoft.com/office/drawing/2014/main" id="{C5037B78-92CA-4368-9A37-455D49AFAA35}"/>
              </a:ext>
            </a:extLst>
          </p:cNvPr>
          <p:cNvGrpSpPr/>
          <p:nvPr/>
        </p:nvGrpSpPr>
        <p:grpSpPr>
          <a:xfrm>
            <a:off x="5161483" y="2751242"/>
            <a:ext cx="1884168" cy="2534632"/>
            <a:chOff x="5161483" y="2751242"/>
            <a:chExt cx="1884168" cy="2534632"/>
          </a:xfrm>
        </p:grpSpPr>
        <p:sp>
          <p:nvSpPr>
            <p:cNvPr id="22" name="Rectangle 5">
              <a:extLst>
                <a:ext uri="{FF2B5EF4-FFF2-40B4-BE49-F238E27FC236}">
                  <a16:creationId xmlns:a16="http://schemas.microsoft.com/office/drawing/2014/main" id="{86F00953-8765-4F6F-8C3D-230E723B6BEE}"/>
                </a:ext>
              </a:extLst>
            </p:cNvPr>
            <p:cNvSpPr/>
            <p:nvPr/>
          </p:nvSpPr>
          <p:spPr>
            <a:xfrm>
              <a:off x="5161483" y="3141762"/>
              <a:ext cx="1884168" cy="1728192"/>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latin typeface="Arial" pitchFamily="34" charset="0"/>
                <a:cs typeface="Arial" pitchFamily="34" charset="0"/>
              </a:endParaRPr>
            </a:p>
          </p:txBody>
        </p:sp>
        <p:sp>
          <p:nvSpPr>
            <p:cNvPr id="23" name="Rectangle 8">
              <a:extLst>
                <a:ext uri="{FF2B5EF4-FFF2-40B4-BE49-F238E27FC236}">
                  <a16:creationId xmlns:a16="http://schemas.microsoft.com/office/drawing/2014/main" id="{2375F318-1542-449A-8B93-3169C5CB7B3F}"/>
                </a:ext>
              </a:extLst>
            </p:cNvPr>
            <p:cNvSpPr/>
            <p:nvPr/>
          </p:nvSpPr>
          <p:spPr>
            <a:xfrm>
              <a:off x="5457899" y="2751242"/>
              <a:ext cx="783704" cy="183068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latin typeface="Arial" pitchFamily="34" charset="0"/>
                <a:cs typeface="Arial" pitchFamily="34" charset="0"/>
              </a:endParaRPr>
            </a:p>
          </p:txBody>
        </p:sp>
        <p:sp>
          <p:nvSpPr>
            <p:cNvPr id="24" name="Rectangle 9">
              <a:extLst>
                <a:ext uri="{FF2B5EF4-FFF2-40B4-BE49-F238E27FC236}">
                  <a16:creationId xmlns:a16="http://schemas.microsoft.com/office/drawing/2014/main" id="{8D837685-C59C-4242-957C-F976BCE7EA94}"/>
                </a:ext>
              </a:extLst>
            </p:cNvPr>
            <p:cNvSpPr/>
            <p:nvPr/>
          </p:nvSpPr>
          <p:spPr>
            <a:xfrm>
              <a:off x="5377507" y="3557682"/>
              <a:ext cx="1086100" cy="1728192"/>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latin typeface="Arial" pitchFamily="34" charset="0"/>
                <a:cs typeface="Arial" pitchFamily="34" charset="0"/>
              </a:endParaRPr>
            </a:p>
          </p:txBody>
        </p:sp>
      </p:grpSp>
      <p:pic>
        <p:nvPicPr>
          <p:cNvPr id="33" name="Grafik 32">
            <a:extLst>
              <a:ext uri="{FF2B5EF4-FFF2-40B4-BE49-F238E27FC236}">
                <a16:creationId xmlns:a16="http://schemas.microsoft.com/office/drawing/2014/main" id="{BF3E6246-A17B-411D-B83C-C255DC7E2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48" y="1130223"/>
            <a:ext cx="9851919" cy="4891859"/>
          </a:xfrm>
          <a:prstGeom prst="rect">
            <a:avLst/>
          </a:prstGeom>
        </p:spPr>
      </p:pic>
    </p:spTree>
    <p:extLst>
      <p:ext uri="{BB962C8B-B14F-4D97-AF65-F5344CB8AC3E}">
        <p14:creationId xmlns:p14="http://schemas.microsoft.com/office/powerpoint/2010/main" val="2000762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3341B3-F935-446C-AD22-567D67C25147}"/>
              </a:ext>
            </a:extLst>
          </p:cNvPr>
          <p:cNvSpPr>
            <a:spLocks noGrp="1"/>
          </p:cNvSpPr>
          <p:nvPr>
            <p:ph type="title"/>
          </p:nvPr>
        </p:nvSpPr>
        <p:spPr/>
        <p:txBody>
          <a:bodyPr/>
          <a:lstStyle/>
          <a:p>
            <a:r>
              <a:rPr lang="de-DE" dirty="0"/>
              <a:t>Analyse der Regelung – Robustheit</a:t>
            </a:r>
            <a:br>
              <a:rPr lang="de-DE" dirty="0"/>
            </a:br>
            <a:endParaRPr lang="de-DE" dirty="0"/>
          </a:p>
        </p:txBody>
      </p:sp>
      <p:sp>
        <p:nvSpPr>
          <p:cNvPr id="5" name="Foliennummernplatzhalter 4">
            <a:extLst>
              <a:ext uri="{FF2B5EF4-FFF2-40B4-BE49-F238E27FC236}">
                <a16:creationId xmlns:a16="http://schemas.microsoft.com/office/drawing/2014/main" id="{C0901535-E20C-44BF-898D-483E020DD472}"/>
              </a:ext>
            </a:extLst>
          </p:cNvPr>
          <p:cNvSpPr>
            <a:spLocks noGrp="1"/>
          </p:cNvSpPr>
          <p:nvPr>
            <p:ph type="sldNum" sz="quarter" idx="10"/>
          </p:nvPr>
        </p:nvSpPr>
        <p:spPr/>
        <p:txBody>
          <a:bodyPr/>
          <a:lstStyle/>
          <a:p>
            <a:pPr>
              <a:defRPr/>
            </a:pPr>
            <a:fld id="{A5AC3FBE-A647-41C9-A8C3-4435ED4FC895}" type="slidenum">
              <a:rPr lang="de-DE" smtClean="0"/>
              <a:pPr>
                <a:defRPr/>
              </a:pPr>
              <a:t>50</a:t>
            </a:fld>
            <a:endParaRPr lang="de-DE" dirty="0"/>
          </a:p>
        </p:txBody>
      </p:sp>
      <p:pic>
        <p:nvPicPr>
          <p:cNvPr id="8" name="Grafik 7">
            <a:extLst>
              <a:ext uri="{FF2B5EF4-FFF2-40B4-BE49-F238E27FC236}">
                <a16:creationId xmlns:a16="http://schemas.microsoft.com/office/drawing/2014/main" id="{6484379C-9D9D-4D19-80D7-208082FF6F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440" y="1708950"/>
            <a:ext cx="8232294" cy="4630665"/>
          </a:xfrm>
          <a:prstGeom prst="rect">
            <a:avLst/>
          </a:prstGeom>
        </p:spPr>
      </p:pic>
      <p:sp>
        <p:nvSpPr>
          <p:cNvPr id="14" name="Textplatzhalter 5">
            <a:extLst>
              <a:ext uri="{FF2B5EF4-FFF2-40B4-BE49-F238E27FC236}">
                <a16:creationId xmlns:a16="http://schemas.microsoft.com/office/drawing/2014/main" id="{61AA5D61-4215-4DFA-B80B-CA26490CC5F1}"/>
              </a:ext>
            </a:extLst>
          </p:cNvPr>
          <p:cNvSpPr txBox="1">
            <a:spLocks/>
          </p:cNvSpPr>
          <p:nvPr/>
        </p:nvSpPr>
        <p:spPr bwMode="auto">
          <a:xfrm>
            <a:off x="486000" y="1341562"/>
            <a:ext cx="11300219"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sz="1600" dirty="0">
                <a:solidFill>
                  <a:prstClr val="black"/>
                </a:solidFill>
              </a:rPr>
              <a:t>Konvergenzproblem: Regelungsverlauf für abweichende Verschattungskenntnis (0% statt 75% Lichtdurchlässigkeit, 30m/s)</a:t>
            </a:r>
          </a:p>
        </p:txBody>
      </p:sp>
    </p:spTree>
    <p:extLst>
      <p:ext uri="{BB962C8B-B14F-4D97-AF65-F5344CB8AC3E}">
        <p14:creationId xmlns:p14="http://schemas.microsoft.com/office/powerpoint/2010/main" val="4214624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Analyse der Regelung – Robustheit</a:t>
            </a:r>
            <a:br>
              <a:rPr lang="de-DE" dirty="0"/>
            </a:br>
            <a:endParaRPr lang="de-DE" dirty="0"/>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51</a:t>
            </a:fld>
            <a:endParaRPr lang="de-DE" dirty="0"/>
          </a:p>
        </p:txBody>
      </p:sp>
      <p:pic>
        <p:nvPicPr>
          <p:cNvPr id="10" name="Grafik 9">
            <a:extLst>
              <a:ext uri="{FF2B5EF4-FFF2-40B4-BE49-F238E27FC236}">
                <a16:creationId xmlns:a16="http://schemas.microsoft.com/office/drawing/2014/main" id="{D48140D1-701A-41D8-9825-BFCF08FC0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636" y="1873665"/>
            <a:ext cx="5845723" cy="3472706"/>
          </a:xfrm>
          <a:prstGeom prst="rect">
            <a:avLst/>
          </a:prstGeom>
        </p:spPr>
      </p:pic>
      <p:sp>
        <p:nvSpPr>
          <p:cNvPr id="11" name="Textplatzhalter 3">
            <a:extLst>
              <a:ext uri="{FF2B5EF4-FFF2-40B4-BE49-F238E27FC236}">
                <a16:creationId xmlns:a16="http://schemas.microsoft.com/office/drawing/2014/main" id="{B374968D-FD7D-4782-A149-D1D2DA5A3960}"/>
              </a:ext>
            </a:extLst>
          </p:cNvPr>
          <p:cNvSpPr txBox="1">
            <a:spLocks/>
          </p:cNvSpPr>
          <p:nvPr/>
        </p:nvSpPr>
        <p:spPr bwMode="auto">
          <a:xfrm>
            <a:off x="518096" y="2277666"/>
            <a:ext cx="5107531"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Der RMSE steigt bei fehlerhafter Vorhersage der Lichtdurchlässigkeit tendenziell an</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Durch die Konvergenz und die unterschiedlichen optischen Modelle kann eine geringfügig niedriger vorhergesagte Lichtdurchlässigkeit bessere Resultate erzielen</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754698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580DE7D-E643-44E6-832C-26B0AC8C0EA6}"/>
              </a:ext>
            </a:extLst>
          </p:cNvPr>
          <p:cNvSpPr>
            <a:spLocks noGrp="1"/>
          </p:cNvSpPr>
          <p:nvPr>
            <p:ph type="title"/>
          </p:nvPr>
        </p:nvSpPr>
        <p:spPr/>
        <p:txBody>
          <a:bodyPr/>
          <a:lstStyle/>
          <a:p>
            <a:r>
              <a:rPr lang="de-DE" dirty="0"/>
              <a:t>Regelung ohne Kenntnis der Einstrahlung</a:t>
            </a:r>
          </a:p>
        </p:txBody>
      </p:sp>
      <p:sp>
        <p:nvSpPr>
          <p:cNvPr id="3" name="Foliennummernplatzhalter 2">
            <a:extLst>
              <a:ext uri="{FF2B5EF4-FFF2-40B4-BE49-F238E27FC236}">
                <a16:creationId xmlns:a16="http://schemas.microsoft.com/office/drawing/2014/main" id="{2F9A1522-F6F1-40C0-88D2-E0FC516507B3}"/>
              </a:ext>
            </a:extLst>
          </p:cNvPr>
          <p:cNvSpPr>
            <a:spLocks noGrp="1"/>
          </p:cNvSpPr>
          <p:nvPr>
            <p:ph type="sldNum" sz="quarter" idx="10"/>
          </p:nvPr>
        </p:nvSpPr>
        <p:spPr/>
        <p:txBody>
          <a:bodyPr/>
          <a:lstStyle/>
          <a:p>
            <a:pPr>
              <a:defRPr/>
            </a:pPr>
            <a:fld id="{A5AC3FBE-A647-41C9-A8C3-4435ED4FC895}" type="slidenum">
              <a:rPr lang="de-DE" smtClean="0"/>
              <a:pPr>
                <a:defRPr/>
              </a:pPr>
              <a:t>52</a:t>
            </a:fld>
            <a:endParaRPr lang="de-DE" dirty="0"/>
          </a:p>
        </p:txBody>
      </p:sp>
      <p:pic>
        <p:nvPicPr>
          <p:cNvPr id="5" name="Grafik 4">
            <a:extLst>
              <a:ext uri="{FF2B5EF4-FFF2-40B4-BE49-F238E27FC236}">
                <a16:creationId xmlns:a16="http://schemas.microsoft.com/office/drawing/2014/main" id="{1F187F5C-58FC-421D-9D58-A24F9C550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130" y="1201457"/>
            <a:ext cx="8929091" cy="5022613"/>
          </a:xfrm>
          <a:prstGeom prst="rect">
            <a:avLst/>
          </a:prstGeom>
        </p:spPr>
      </p:pic>
    </p:spTree>
    <p:extLst>
      <p:ext uri="{BB962C8B-B14F-4D97-AF65-F5344CB8AC3E}">
        <p14:creationId xmlns:p14="http://schemas.microsoft.com/office/powerpoint/2010/main" val="3864886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6DC701B7-A9B5-4258-A9B2-F8AC5276D24B}"/>
              </a:ext>
            </a:extLst>
          </p:cNvPr>
          <p:cNvSpPr>
            <a:spLocks noGrp="1"/>
          </p:cNvSpPr>
          <p:nvPr>
            <p:ph type="sldNum" sz="quarter" idx="10"/>
          </p:nvPr>
        </p:nvSpPr>
        <p:spPr/>
        <p:txBody>
          <a:bodyPr/>
          <a:lstStyle/>
          <a:p>
            <a:pPr>
              <a:defRPr/>
            </a:pPr>
            <a:fld id="{A5AC3FBE-A647-41C9-A8C3-4435ED4FC895}" type="slidenum">
              <a:rPr lang="de-DE" smtClean="0"/>
              <a:pPr>
                <a:defRPr/>
              </a:pPr>
              <a:t>53</a:t>
            </a:fld>
            <a:endParaRPr lang="de-DE" dirty="0"/>
          </a:p>
        </p:txBody>
      </p:sp>
      <p:pic>
        <p:nvPicPr>
          <p:cNvPr id="5" name="Grafik 4">
            <a:extLst>
              <a:ext uri="{FF2B5EF4-FFF2-40B4-BE49-F238E27FC236}">
                <a16:creationId xmlns:a16="http://schemas.microsoft.com/office/drawing/2014/main" id="{B77E607A-6352-413F-B8F4-50A2ED68C1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980" y="1143789"/>
            <a:ext cx="7315215" cy="4572009"/>
          </a:xfrm>
          <a:prstGeom prst="rect">
            <a:avLst/>
          </a:prstGeom>
        </p:spPr>
      </p:pic>
      <p:sp>
        <p:nvSpPr>
          <p:cNvPr id="9" name="Titel 8">
            <a:extLst>
              <a:ext uri="{FF2B5EF4-FFF2-40B4-BE49-F238E27FC236}">
                <a16:creationId xmlns:a16="http://schemas.microsoft.com/office/drawing/2014/main" id="{9C5443D8-68A5-40F6-80E6-98266CFDFD76}"/>
              </a:ext>
            </a:extLst>
          </p:cNvPr>
          <p:cNvSpPr>
            <a:spLocks noGrp="1"/>
          </p:cNvSpPr>
          <p:nvPr>
            <p:ph type="title"/>
          </p:nvPr>
        </p:nvSpPr>
        <p:spPr/>
        <p:txBody>
          <a:bodyPr/>
          <a:lstStyle/>
          <a:p>
            <a:r>
              <a:rPr lang="de-DE" dirty="0"/>
              <a:t>Regelung ohne Kenntnis der Einstrahlung</a:t>
            </a:r>
            <a:br>
              <a:rPr lang="de-DE" dirty="0"/>
            </a:br>
            <a:endParaRPr lang="de-DE" dirty="0"/>
          </a:p>
        </p:txBody>
      </p:sp>
    </p:spTree>
    <p:extLst>
      <p:ext uri="{BB962C8B-B14F-4D97-AF65-F5344CB8AC3E}">
        <p14:creationId xmlns:p14="http://schemas.microsoft.com/office/powerpoint/2010/main" val="101095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8633597-EFAF-4AAE-8A63-BAF7E153AA2A}"/>
              </a:ext>
            </a:extLst>
          </p:cNvPr>
          <p:cNvSpPr>
            <a:spLocks noGrp="1"/>
          </p:cNvSpPr>
          <p:nvPr>
            <p:ph type="title"/>
          </p:nvPr>
        </p:nvSpPr>
        <p:spPr/>
        <p:txBody>
          <a:bodyPr/>
          <a:lstStyle/>
          <a:p>
            <a:r>
              <a:rPr lang="de-DE" dirty="0"/>
              <a:t>Modellbildung – Gesamtmodell</a:t>
            </a:r>
          </a:p>
        </p:txBody>
      </p:sp>
      <p:sp>
        <p:nvSpPr>
          <p:cNvPr id="6" name="Foliennummernplatzhalter 5">
            <a:extLst>
              <a:ext uri="{FF2B5EF4-FFF2-40B4-BE49-F238E27FC236}">
                <a16:creationId xmlns:a16="http://schemas.microsoft.com/office/drawing/2014/main" id="{36537994-9B54-4491-83CE-22A8771ED5EB}"/>
              </a:ext>
            </a:extLst>
          </p:cNvPr>
          <p:cNvSpPr>
            <a:spLocks noGrp="1"/>
          </p:cNvSpPr>
          <p:nvPr>
            <p:ph type="sldNum" sz="quarter" idx="10"/>
          </p:nvPr>
        </p:nvSpPr>
        <p:spPr/>
        <p:txBody>
          <a:bodyPr/>
          <a:lstStyle/>
          <a:p>
            <a:pPr>
              <a:defRPr/>
            </a:pPr>
            <a:fld id="{A5AC3FBE-A647-41C9-A8C3-4435ED4FC895}" type="slidenum">
              <a:rPr lang="de-DE" smtClean="0"/>
              <a:pPr>
                <a:defRPr/>
              </a:pPr>
              <a:t>54</a:t>
            </a:fld>
            <a:endParaRPr lang="de-DE" dirty="0"/>
          </a:p>
        </p:txBody>
      </p:sp>
      <p:pic>
        <p:nvPicPr>
          <p:cNvPr id="9" name="Grafik 8">
            <a:extLst>
              <a:ext uri="{FF2B5EF4-FFF2-40B4-BE49-F238E27FC236}">
                <a16:creationId xmlns:a16="http://schemas.microsoft.com/office/drawing/2014/main" id="{F47E21A4-E980-4D12-A835-6A98C05170D7}"/>
              </a:ext>
            </a:extLst>
          </p:cNvPr>
          <p:cNvPicPr>
            <a:picLocks noChangeAspect="1"/>
          </p:cNvPicPr>
          <p:nvPr/>
        </p:nvPicPr>
        <p:blipFill rotWithShape="1">
          <a:blip r:embed="rId3"/>
          <a:srcRect l="7467" b="7277"/>
          <a:stretch/>
        </p:blipFill>
        <p:spPr>
          <a:xfrm>
            <a:off x="6961682" y="1773610"/>
            <a:ext cx="4248473" cy="4248472"/>
          </a:xfrm>
          <a:prstGeom prst="rect">
            <a:avLst/>
          </a:prstGeom>
        </p:spPr>
      </p:pic>
      <p:grpSp>
        <p:nvGrpSpPr>
          <p:cNvPr id="4" name="Gruppieren 3">
            <a:extLst>
              <a:ext uri="{FF2B5EF4-FFF2-40B4-BE49-F238E27FC236}">
                <a16:creationId xmlns:a16="http://schemas.microsoft.com/office/drawing/2014/main" id="{2327A571-C952-4862-822F-090F34C2FAD2}"/>
              </a:ext>
            </a:extLst>
          </p:cNvPr>
          <p:cNvGrpSpPr/>
          <p:nvPr/>
        </p:nvGrpSpPr>
        <p:grpSpPr>
          <a:xfrm>
            <a:off x="985019" y="1701602"/>
            <a:ext cx="4591326" cy="4581922"/>
            <a:chOff x="985019" y="1701602"/>
            <a:chExt cx="4591326" cy="4581922"/>
          </a:xfrm>
        </p:grpSpPr>
        <p:pic>
          <p:nvPicPr>
            <p:cNvPr id="3" name="Grafik 2">
              <a:extLst>
                <a:ext uri="{FF2B5EF4-FFF2-40B4-BE49-F238E27FC236}">
                  <a16:creationId xmlns:a16="http://schemas.microsoft.com/office/drawing/2014/main" id="{99558F13-9C20-4683-B3A4-7BDA22B3B830}"/>
                </a:ext>
              </a:extLst>
            </p:cNvPr>
            <p:cNvPicPr>
              <a:picLocks noChangeAspect="1"/>
            </p:cNvPicPr>
            <p:nvPr/>
          </p:nvPicPr>
          <p:blipFill>
            <a:blip r:embed="rId3"/>
            <a:stretch>
              <a:fillRect/>
            </a:stretch>
          </p:blipFill>
          <p:spPr>
            <a:xfrm>
              <a:off x="985019" y="1701602"/>
              <a:ext cx="4591326" cy="4581922"/>
            </a:xfrm>
            <a:prstGeom prst="rect">
              <a:avLst/>
            </a:prstGeom>
          </p:spPr>
        </p:pic>
        <p:sp>
          <p:nvSpPr>
            <p:cNvPr id="2" name="Ellipse 1">
              <a:extLst>
                <a:ext uri="{FF2B5EF4-FFF2-40B4-BE49-F238E27FC236}">
                  <a16:creationId xmlns:a16="http://schemas.microsoft.com/office/drawing/2014/main" id="{84835D61-F57E-42BB-9D00-9C3A11D8951F}"/>
                </a:ext>
              </a:extLst>
            </p:cNvPr>
            <p:cNvSpPr/>
            <p:nvPr/>
          </p:nvSpPr>
          <p:spPr>
            <a:xfrm>
              <a:off x="3289275" y="3573810"/>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7EB30FAE-1DFB-4138-A0B0-D03ED5ED1006}"/>
                </a:ext>
              </a:extLst>
            </p:cNvPr>
            <p:cNvSpPr/>
            <p:nvPr/>
          </p:nvSpPr>
          <p:spPr>
            <a:xfrm>
              <a:off x="2929235" y="3213770"/>
              <a:ext cx="1152128" cy="1152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06594D95-BCCD-48DF-89E3-D54685B9C8EC}"/>
                </a:ext>
              </a:extLst>
            </p:cNvPr>
            <p:cNvSpPr/>
            <p:nvPr/>
          </p:nvSpPr>
          <p:spPr>
            <a:xfrm>
              <a:off x="1705099" y="2133650"/>
              <a:ext cx="3672000" cy="33123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46656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C93280-2015-4F45-9406-CD9437CD9FCC}"/>
              </a:ext>
            </a:extLst>
          </p:cNvPr>
          <p:cNvSpPr>
            <a:spLocks noGrp="1"/>
          </p:cNvSpPr>
          <p:nvPr>
            <p:ph type="title"/>
          </p:nvPr>
        </p:nvSpPr>
        <p:spPr/>
        <p:txBody>
          <a:bodyPr/>
          <a:lstStyle/>
          <a:p>
            <a:r>
              <a:rPr lang="de-DE" dirty="0"/>
              <a:t>Problematik – Wolkendurchzug</a:t>
            </a:r>
          </a:p>
        </p:txBody>
      </p:sp>
      <p:sp>
        <p:nvSpPr>
          <p:cNvPr id="5" name="Foliennummernplatzhalter 4">
            <a:extLst>
              <a:ext uri="{FF2B5EF4-FFF2-40B4-BE49-F238E27FC236}">
                <a16:creationId xmlns:a16="http://schemas.microsoft.com/office/drawing/2014/main" id="{AE39FBAF-E203-465F-AE46-1D9613EA8A0D}"/>
              </a:ext>
            </a:extLst>
          </p:cNvPr>
          <p:cNvSpPr>
            <a:spLocks noGrp="1"/>
          </p:cNvSpPr>
          <p:nvPr>
            <p:ph type="sldNum" sz="quarter" idx="10"/>
          </p:nvPr>
        </p:nvSpPr>
        <p:spPr/>
        <p:txBody>
          <a:bodyPr/>
          <a:lstStyle/>
          <a:p>
            <a:pPr>
              <a:defRPr/>
            </a:pPr>
            <a:fld id="{A5AC3FBE-A647-41C9-A8C3-4435ED4FC895}" type="slidenum">
              <a:rPr lang="de-DE" smtClean="0"/>
              <a:pPr>
                <a:defRPr/>
              </a:pPr>
              <a:t>6</a:t>
            </a:fld>
            <a:endParaRPr lang="de-DE" dirty="0"/>
          </a:p>
        </p:txBody>
      </p:sp>
      <p:grpSp>
        <p:nvGrpSpPr>
          <p:cNvPr id="6" name="Group 8">
            <a:extLst>
              <a:ext uri="{FF2B5EF4-FFF2-40B4-BE49-F238E27FC236}">
                <a16:creationId xmlns:a16="http://schemas.microsoft.com/office/drawing/2014/main" id="{46C28B92-F2FF-4D7C-BB7F-F23531544959}"/>
              </a:ext>
            </a:extLst>
          </p:cNvPr>
          <p:cNvGrpSpPr/>
          <p:nvPr/>
        </p:nvGrpSpPr>
        <p:grpSpPr>
          <a:xfrm>
            <a:off x="984152" y="1563576"/>
            <a:ext cx="4489540" cy="3300923"/>
            <a:chOff x="7407006" y="1885731"/>
            <a:chExt cx="3947165" cy="3056231"/>
          </a:xfrm>
        </p:grpSpPr>
        <p:sp>
          <p:nvSpPr>
            <p:cNvPr id="7" name="Rectangle 9">
              <a:extLst>
                <a:ext uri="{FF2B5EF4-FFF2-40B4-BE49-F238E27FC236}">
                  <a16:creationId xmlns:a16="http://schemas.microsoft.com/office/drawing/2014/main" id="{9D6FA776-436D-4354-AD43-2B42F84061CC}"/>
                </a:ext>
              </a:extLst>
            </p:cNvPr>
            <p:cNvSpPr/>
            <p:nvPr/>
          </p:nvSpPr>
          <p:spPr>
            <a:xfrm>
              <a:off x="9337947" y="2349674"/>
              <a:ext cx="2016224" cy="259228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noAutofit/>
            </a:bodyPr>
            <a:lstStyle/>
            <a:p>
              <a:pPr algn="ctr" defTabSz="914583"/>
              <a:endParaRPr lang="en-US" sz="1799" dirty="0">
                <a:solidFill>
                  <a:srgbClr val="000000"/>
                </a:solidFill>
                <a:latin typeface="Arial" pitchFamily="34" charset="0"/>
                <a:cs typeface="Arial" pitchFamily="34" charset="0"/>
              </a:endParaRPr>
            </a:p>
          </p:txBody>
        </p:sp>
        <p:pic>
          <p:nvPicPr>
            <p:cNvPr id="8" name="Picture 10">
              <a:extLst>
                <a:ext uri="{FF2B5EF4-FFF2-40B4-BE49-F238E27FC236}">
                  <a16:creationId xmlns:a16="http://schemas.microsoft.com/office/drawing/2014/main" id="{2B37A973-122F-4227-8472-CC7B6F54214A}"/>
                </a:ext>
              </a:extLst>
            </p:cNvPr>
            <p:cNvPicPr>
              <a:picLocks noChangeAspect="1"/>
            </p:cNvPicPr>
            <p:nvPr/>
          </p:nvPicPr>
          <p:blipFill rotWithShape="1">
            <a:blip r:embed="rId2"/>
            <a:srcRect l="7866" b="8326"/>
            <a:stretch/>
          </p:blipFill>
          <p:spPr>
            <a:xfrm>
              <a:off x="7407006" y="1885731"/>
              <a:ext cx="3449890" cy="2994853"/>
            </a:xfrm>
            <a:prstGeom prst="rect">
              <a:avLst/>
            </a:prstGeom>
          </p:spPr>
        </p:pic>
        <p:sp>
          <p:nvSpPr>
            <p:cNvPr id="10" name="Right Brace 15">
              <a:extLst>
                <a:ext uri="{FF2B5EF4-FFF2-40B4-BE49-F238E27FC236}">
                  <a16:creationId xmlns:a16="http://schemas.microsoft.com/office/drawing/2014/main" id="{18F18378-0BD6-4748-A22E-FF7E71D7B4C1}"/>
                </a:ext>
              </a:extLst>
            </p:cNvPr>
            <p:cNvSpPr/>
            <p:nvPr/>
          </p:nvSpPr>
          <p:spPr>
            <a:xfrm rot="16200000">
              <a:off x="8989908" y="2435138"/>
              <a:ext cx="318549" cy="1670761"/>
            </a:xfrm>
            <a:prstGeom prst="rightBrace">
              <a:avLst>
                <a:gd name="adj1" fmla="val 142822"/>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en-US" sz="1799">
                <a:solidFill>
                  <a:srgbClr val="000000"/>
                </a:solidFill>
                <a:latin typeface="Arial" panose="020B0604020202020204"/>
              </a:endParaRPr>
            </a:p>
          </p:txBody>
        </p:sp>
        <p:sp>
          <p:nvSpPr>
            <p:cNvPr id="11" name="TextBox 16">
              <a:extLst>
                <a:ext uri="{FF2B5EF4-FFF2-40B4-BE49-F238E27FC236}">
                  <a16:creationId xmlns:a16="http://schemas.microsoft.com/office/drawing/2014/main" id="{DCE2C4E7-AD53-4CD7-B056-DB9F3D33F8CF}"/>
                </a:ext>
              </a:extLst>
            </p:cNvPr>
            <p:cNvSpPr txBox="1"/>
            <p:nvPr/>
          </p:nvSpPr>
          <p:spPr bwMode="auto">
            <a:xfrm>
              <a:off x="8833891" y="2762139"/>
              <a:ext cx="833562" cy="27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spAutoFit/>
            </a:bodyPr>
            <a:lstStyle/>
            <a:p>
              <a:pPr defTabSz="914583"/>
              <a:r>
                <a:rPr lang="en-US" sz="1799" dirty="0">
                  <a:solidFill>
                    <a:srgbClr val="000000"/>
                  </a:solidFill>
                  <a:latin typeface="Arial" panose="020B0604020202020204"/>
                </a:rPr>
                <a:t>ca. 40%</a:t>
              </a:r>
            </a:p>
          </p:txBody>
        </p:sp>
        <p:sp>
          <p:nvSpPr>
            <p:cNvPr id="12" name="TextBox 17">
              <a:extLst>
                <a:ext uri="{FF2B5EF4-FFF2-40B4-BE49-F238E27FC236}">
                  <a16:creationId xmlns:a16="http://schemas.microsoft.com/office/drawing/2014/main" id="{FCC95761-E335-477E-9830-11D59609FD57}"/>
                </a:ext>
              </a:extLst>
            </p:cNvPr>
            <p:cNvSpPr txBox="1"/>
            <p:nvPr/>
          </p:nvSpPr>
          <p:spPr bwMode="auto">
            <a:xfrm rot="16200000">
              <a:off x="7635083" y="3763283"/>
              <a:ext cx="961802" cy="27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spAutoFit/>
            </a:bodyPr>
            <a:lstStyle/>
            <a:p>
              <a:pPr defTabSz="914583"/>
              <a:r>
                <a:rPr lang="en-US" sz="1799" dirty="0">
                  <a:solidFill>
                    <a:srgbClr val="000000"/>
                  </a:solidFill>
                  <a:latin typeface="Arial" panose="020B0604020202020204"/>
                </a:rPr>
                <a:t>Clear sky</a:t>
              </a:r>
            </a:p>
          </p:txBody>
        </p:sp>
        <p:sp>
          <p:nvSpPr>
            <p:cNvPr id="13" name="TextBox 18">
              <a:extLst>
                <a:ext uri="{FF2B5EF4-FFF2-40B4-BE49-F238E27FC236}">
                  <a16:creationId xmlns:a16="http://schemas.microsoft.com/office/drawing/2014/main" id="{4DA37D24-AEEF-43F7-A095-45EEF27AA1F6}"/>
                </a:ext>
              </a:extLst>
            </p:cNvPr>
            <p:cNvSpPr txBox="1"/>
            <p:nvPr/>
          </p:nvSpPr>
          <p:spPr bwMode="auto">
            <a:xfrm>
              <a:off x="9987679" y="4254968"/>
              <a:ext cx="923330" cy="27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spAutoFit/>
            </a:bodyPr>
            <a:lstStyle/>
            <a:p>
              <a:pPr defTabSz="914583"/>
              <a:r>
                <a:rPr lang="en-US" sz="1799" dirty="0">
                  <a:solidFill>
                    <a:srgbClr val="000000"/>
                  </a:solidFill>
                  <a:latin typeface="Arial" panose="020B0604020202020204"/>
                </a:rPr>
                <a:t>Overcast</a:t>
              </a:r>
            </a:p>
          </p:txBody>
        </p:sp>
      </p:grpSp>
      <p:sp>
        <p:nvSpPr>
          <p:cNvPr id="15" name="TextBox 11">
            <a:extLst>
              <a:ext uri="{FF2B5EF4-FFF2-40B4-BE49-F238E27FC236}">
                <a16:creationId xmlns:a16="http://schemas.microsoft.com/office/drawing/2014/main" id="{18ACD6C3-6B4E-4E25-A701-C40F3E23FE82}"/>
              </a:ext>
            </a:extLst>
          </p:cNvPr>
          <p:cNvSpPr txBox="1"/>
          <p:nvPr/>
        </p:nvSpPr>
        <p:spPr bwMode="auto">
          <a:xfrm>
            <a:off x="2321703" y="5213399"/>
            <a:ext cx="15189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914583"/>
            <a:r>
              <a:rPr lang="de-DE" sz="1400" dirty="0">
                <a:solidFill>
                  <a:srgbClr val="000000"/>
                </a:solidFill>
                <a:latin typeface="Arial" panose="020B0604020202020204"/>
              </a:rPr>
              <a:t>Gemäß</a:t>
            </a:r>
            <a:r>
              <a:rPr lang="en-US" sz="1400" dirty="0">
                <a:solidFill>
                  <a:srgbClr val="000000"/>
                </a:solidFill>
                <a:latin typeface="Arial" panose="020B0604020202020204"/>
              </a:rPr>
              <a:t> [1, S.85]</a:t>
            </a:r>
          </a:p>
        </p:txBody>
      </p:sp>
      <p:sp>
        <p:nvSpPr>
          <p:cNvPr id="16" name="TextBox 17">
            <a:extLst>
              <a:ext uri="{FF2B5EF4-FFF2-40B4-BE49-F238E27FC236}">
                <a16:creationId xmlns:a16="http://schemas.microsoft.com/office/drawing/2014/main" id="{4C01ACFA-618D-453F-B2FC-BD5F3CA3CFA2}"/>
              </a:ext>
            </a:extLst>
          </p:cNvPr>
          <p:cNvSpPr txBox="1"/>
          <p:nvPr/>
        </p:nvSpPr>
        <p:spPr bwMode="auto">
          <a:xfrm rot="16200000">
            <a:off x="-756488" y="2873036"/>
            <a:ext cx="305532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spAutoFit/>
          </a:bodyPr>
          <a:lstStyle/>
          <a:p>
            <a:pPr defTabSz="914583"/>
            <a:r>
              <a:rPr lang="en-US" sz="1870" dirty="0">
                <a:solidFill>
                  <a:srgbClr val="686868"/>
                </a:solidFill>
                <a:latin typeface="Arial" panose="020B0604020202020204"/>
              </a:rPr>
              <a:t>Relative occurrence of class</a:t>
            </a:r>
          </a:p>
        </p:txBody>
      </p:sp>
      <p:sp>
        <p:nvSpPr>
          <p:cNvPr id="17" name="TextBox 17">
            <a:extLst>
              <a:ext uri="{FF2B5EF4-FFF2-40B4-BE49-F238E27FC236}">
                <a16:creationId xmlns:a16="http://schemas.microsoft.com/office/drawing/2014/main" id="{09C9957B-E3D7-43DA-A05C-E05225358D4C}"/>
              </a:ext>
            </a:extLst>
          </p:cNvPr>
          <p:cNvSpPr txBox="1"/>
          <p:nvPr/>
        </p:nvSpPr>
        <p:spPr bwMode="auto">
          <a:xfrm>
            <a:off x="1585259" y="4798207"/>
            <a:ext cx="3145733" cy="28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spAutoFit/>
          </a:bodyPr>
          <a:lstStyle/>
          <a:p>
            <a:pPr defTabSz="914583"/>
            <a:r>
              <a:rPr lang="en-US" sz="1870" dirty="0">
                <a:solidFill>
                  <a:srgbClr val="686868"/>
                </a:solidFill>
                <a:latin typeface="Arial" panose="020B0604020202020204"/>
              </a:rPr>
              <a:t>Temporal DNI variability class</a:t>
            </a:r>
          </a:p>
        </p:txBody>
      </p:sp>
      <p:sp>
        <p:nvSpPr>
          <p:cNvPr id="18" name="Rectangle 15">
            <a:extLst>
              <a:ext uri="{FF2B5EF4-FFF2-40B4-BE49-F238E27FC236}">
                <a16:creationId xmlns:a16="http://schemas.microsoft.com/office/drawing/2014/main" id="{A9272C15-C1CF-41E0-9198-5EBBD7757DC0}"/>
              </a:ext>
            </a:extLst>
          </p:cNvPr>
          <p:cNvSpPr/>
          <p:nvPr/>
        </p:nvSpPr>
        <p:spPr>
          <a:xfrm>
            <a:off x="953790" y="5929200"/>
            <a:ext cx="11329617" cy="230772"/>
          </a:xfrm>
          <a:prstGeom prst="rect">
            <a:avLst/>
          </a:prstGeom>
        </p:spPr>
        <p:txBody>
          <a:bodyPr wrap="square">
            <a:spAutoFit/>
          </a:bodyPr>
          <a:lstStyle/>
          <a:p>
            <a:r>
              <a:rPr lang="de-DE" sz="900" dirty="0">
                <a:latin typeface="Segoe UI" panose="020B0502040204020203" pitchFamily="34" charset="0"/>
              </a:rPr>
              <a:t>[1] </a:t>
            </a:r>
            <a:r>
              <a:rPr lang="en-US" sz="900" dirty="0">
                <a:latin typeface="Segoe UI" panose="020B0502040204020203" pitchFamily="34" charset="0"/>
              </a:rPr>
              <a:t>B. Nouri, “Solar irradiance nowcasting system to optimize the yield in parabolic trough power plants”, RWTH Aachen, 2020</a:t>
            </a:r>
            <a:endParaRPr lang="de-DE" sz="900" dirty="0">
              <a:latin typeface="Segoe UI" panose="020B0502040204020203" pitchFamily="34" charset="0"/>
            </a:endParaRPr>
          </a:p>
        </p:txBody>
      </p:sp>
      <p:sp>
        <p:nvSpPr>
          <p:cNvPr id="21" name="Textplatzhalter 2">
            <a:extLst>
              <a:ext uri="{FF2B5EF4-FFF2-40B4-BE49-F238E27FC236}">
                <a16:creationId xmlns:a16="http://schemas.microsoft.com/office/drawing/2014/main" id="{779CF418-705C-4416-AB47-41CB80BB5120}"/>
              </a:ext>
            </a:extLst>
          </p:cNvPr>
          <p:cNvSpPr txBox="1">
            <a:spLocks/>
          </p:cNvSpPr>
          <p:nvPr/>
        </p:nvSpPr>
        <p:spPr bwMode="auto">
          <a:xfrm>
            <a:off x="5958607" y="1591200"/>
            <a:ext cx="6043636"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In der Regel wird ein „Cloud Standby Szenario“ eingestellt </a:t>
            </a: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sym typeface="Wingdings" panose="05000000000000000000" pitchFamily="2" charset="2"/>
              </a:rPr>
              <a:t> Vermeidung von Schäden</a:t>
            </a:r>
            <a:endPar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Probleme</a:t>
            </a:r>
            <a:r>
              <a:rPr kumimoji="0" lang="en-US"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sym typeface="Wingdings" panose="05000000000000000000" pitchFamily="2" charset="2"/>
              </a:rPr>
              <a:t>Die verfügbare Solarenergie wird während Wolkendurchzugs nicht vollständig genutzt </a:t>
            </a:r>
            <a:b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sym typeface="Wingdings" panose="05000000000000000000" pitchFamily="2" charset="2"/>
              </a:rPr>
            </a:b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sym typeface="Wingdings" panose="05000000000000000000" pitchFamily="2" charset="2"/>
              </a:rPr>
              <a:t> Reduktion des Wirkungsgrads</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t>Dem Folgeprozess steht kälteres Wärmeträgermedium zur Verfügung </a:t>
            </a:r>
            <a:b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rPr>
            </a:br>
            <a:r>
              <a:rPr kumimoji="0" lang="de-DE" sz="1800" b="0" i="0" u="none" strike="noStrike" kern="1200" cap="none" spc="0" normalizeH="0" baseline="0" noProof="0">
                <a:ln>
                  <a:noFill/>
                </a:ln>
                <a:solidFill>
                  <a:sysClr val="windowText" lastClr="000000"/>
                </a:solidFill>
                <a:effectLst/>
                <a:uLnTx/>
                <a:uFillTx/>
                <a:latin typeface="Arial" pitchFamily="34" charset="0"/>
                <a:ea typeface="+mn-ea"/>
                <a:cs typeface="Arial" pitchFamily="34" charset="0"/>
                <a:sym typeface="Wingdings" panose="05000000000000000000" pitchFamily="2" charset="2"/>
              </a:rPr>
              <a:t> Reduktion des Wirkungsgrads der Folgeprozesse</a:t>
            </a:r>
          </a:p>
          <a:p>
            <a:pPr marL="0" marR="0" lvl="0" indent="0" algn="l" defTabSz="914400" rtl="0" eaLnBrk="1" fontAlgn="auto" latinLnBrk="0" hangingPunct="1">
              <a:lnSpc>
                <a:spcPct val="130000"/>
              </a:lnSpc>
              <a:spcBef>
                <a:spcPts val="300"/>
              </a:spcBef>
              <a:spcAft>
                <a:spcPts val="0"/>
              </a:spcAft>
              <a:buClrTx/>
              <a:buSzTx/>
              <a:buFont typeface="Arial" pitchFamily="34" charset="0"/>
              <a:buNone/>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64092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84B06218-784E-474E-BF1D-7EE825407DC6}"/>
              </a:ext>
            </a:extLst>
          </p:cNvPr>
          <p:cNvPicPr>
            <a:picLocks noChangeAspect="1"/>
          </p:cNvPicPr>
          <p:nvPr/>
        </p:nvPicPr>
        <p:blipFill rotWithShape="1">
          <a:blip r:embed="rId2">
            <a:extLst>
              <a:ext uri="{28A0092B-C50C-407E-A947-70E740481C1C}">
                <a14:useLocalDpi xmlns:a14="http://schemas.microsoft.com/office/drawing/2010/main" val="0"/>
              </a:ext>
            </a:extLst>
          </a:blip>
          <a:srcRect r="49000" b="13640"/>
          <a:stretch/>
        </p:blipFill>
        <p:spPr>
          <a:xfrm>
            <a:off x="6457627" y="1243354"/>
            <a:ext cx="4896544" cy="4372880"/>
          </a:xfrm>
          <a:prstGeom prst="rect">
            <a:avLst/>
          </a:prstGeom>
        </p:spPr>
      </p:pic>
      <p:sp>
        <p:nvSpPr>
          <p:cNvPr id="2" name="Titel 1">
            <a:extLst>
              <a:ext uri="{FF2B5EF4-FFF2-40B4-BE49-F238E27FC236}">
                <a16:creationId xmlns:a16="http://schemas.microsoft.com/office/drawing/2014/main" id="{E8087098-6250-4BF6-97DE-5ACFCF240EDD}"/>
              </a:ext>
            </a:extLst>
          </p:cNvPr>
          <p:cNvSpPr>
            <a:spLocks noGrp="1"/>
          </p:cNvSpPr>
          <p:nvPr>
            <p:ph type="title"/>
          </p:nvPr>
        </p:nvSpPr>
        <p:spPr/>
        <p:txBody>
          <a:bodyPr/>
          <a:lstStyle/>
          <a:p>
            <a:r>
              <a:rPr lang="de-DE" dirty="0"/>
              <a:t>Zielsetzung</a:t>
            </a:r>
          </a:p>
        </p:txBody>
      </p:sp>
      <p:sp>
        <p:nvSpPr>
          <p:cNvPr id="5" name="Foliennummernplatzhalter 4">
            <a:extLst>
              <a:ext uri="{FF2B5EF4-FFF2-40B4-BE49-F238E27FC236}">
                <a16:creationId xmlns:a16="http://schemas.microsoft.com/office/drawing/2014/main" id="{E862FCD8-EDDF-44CA-A857-CCF512C4AAF5}"/>
              </a:ext>
            </a:extLst>
          </p:cNvPr>
          <p:cNvSpPr>
            <a:spLocks noGrp="1"/>
          </p:cNvSpPr>
          <p:nvPr>
            <p:ph type="sldNum" sz="quarter" idx="10"/>
          </p:nvPr>
        </p:nvSpPr>
        <p:spPr/>
        <p:txBody>
          <a:bodyPr/>
          <a:lstStyle/>
          <a:p>
            <a:pPr>
              <a:defRPr/>
            </a:pPr>
            <a:fld id="{A5AC3FBE-A647-41C9-A8C3-4435ED4FC895}" type="slidenum">
              <a:rPr lang="de-DE" smtClean="0"/>
              <a:pPr>
                <a:defRPr/>
              </a:pPr>
              <a:t>7</a:t>
            </a:fld>
            <a:endParaRPr lang="de-DE" dirty="0"/>
          </a:p>
        </p:txBody>
      </p:sp>
      <p:sp>
        <p:nvSpPr>
          <p:cNvPr id="10" name="Textplatzhalter 2">
            <a:extLst>
              <a:ext uri="{FF2B5EF4-FFF2-40B4-BE49-F238E27FC236}">
                <a16:creationId xmlns:a16="http://schemas.microsoft.com/office/drawing/2014/main" id="{9FC3C345-088D-4936-8A9E-3F4797D9E101}"/>
              </a:ext>
            </a:extLst>
          </p:cNvPr>
          <p:cNvSpPr txBox="1">
            <a:spLocks/>
          </p:cNvSpPr>
          <p:nvPr/>
        </p:nvSpPr>
        <p:spPr bwMode="auto">
          <a:xfrm>
            <a:off x="486000" y="1591200"/>
            <a:ext cx="5467571"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5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Regelung der Luftaustrittstemperatur unter Einhaltung der gegebenen Temperaturlimitierungen</a:t>
            </a:r>
          </a:p>
          <a:p>
            <a:pPr marL="180000" marR="0" lvl="0" indent="-180000" algn="l" defTabSz="914400" rtl="0" eaLnBrk="1" fontAlgn="auto" latinLnBrk="0" hangingPunct="1">
              <a:lnSpc>
                <a:spcPct val="15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Prädiktive Regelung unter Betrachtung von Wolkenvorhersagen</a:t>
            </a:r>
          </a:p>
          <a:p>
            <a:pPr marL="180000" marR="0" lvl="0" indent="-180000" algn="l" defTabSz="914400" rtl="0" eaLnBrk="1" fontAlgn="auto" latinLnBrk="0" hangingPunct="1">
              <a:lnSpc>
                <a:spcPct val="15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Analyse der Regelgüte bei verschiedenen Wolkenszenarien</a:t>
            </a:r>
          </a:p>
          <a:p>
            <a:pPr marL="180000" marR="0" lvl="0" indent="-180000" algn="l" defTabSz="914400" rtl="0" eaLnBrk="1" fontAlgn="auto" latinLnBrk="0" hangingPunct="1">
              <a:lnSpc>
                <a:spcPct val="15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Analyse der Robustheit der Regelung gegenüber Unsicherheiten in der Wolkenvorhersage</a:t>
            </a:r>
          </a:p>
        </p:txBody>
      </p:sp>
      <p:grpSp>
        <p:nvGrpSpPr>
          <p:cNvPr id="13" name="Gruppieren 12">
            <a:extLst>
              <a:ext uri="{FF2B5EF4-FFF2-40B4-BE49-F238E27FC236}">
                <a16:creationId xmlns:a16="http://schemas.microsoft.com/office/drawing/2014/main" id="{A3040362-735A-4246-BDD9-9D5456B92686}"/>
              </a:ext>
            </a:extLst>
          </p:cNvPr>
          <p:cNvGrpSpPr/>
          <p:nvPr/>
        </p:nvGrpSpPr>
        <p:grpSpPr>
          <a:xfrm>
            <a:off x="10098570" y="1091353"/>
            <a:ext cx="864781" cy="455223"/>
            <a:chOff x="6024894" y="1842734"/>
            <a:chExt cx="864781" cy="455223"/>
          </a:xfrm>
        </p:grpSpPr>
        <mc:AlternateContent xmlns:mc="http://schemas.openxmlformats.org/markup-compatibility/2006" xmlns:a14="http://schemas.microsoft.com/office/drawing/2010/main">
          <mc:Choice Requires="a14">
            <p:sp>
              <p:nvSpPr>
                <p:cNvPr id="14" name="TextBox 39">
                  <a:extLst>
                    <a:ext uri="{FF2B5EF4-FFF2-40B4-BE49-F238E27FC236}">
                      <a16:creationId xmlns:a16="http://schemas.microsoft.com/office/drawing/2014/main" id="{91AF0568-1950-4B80-83B0-0464696499DA}"/>
                    </a:ext>
                  </a:extLst>
                </p:cNvPr>
                <p:cNvSpPr txBox="1"/>
                <p:nvPr/>
              </p:nvSpPr>
              <p:spPr bwMode="auto">
                <a:xfrm>
                  <a:off x="6234840" y="1931374"/>
                  <a:ext cx="481756" cy="246221"/>
                </a:xfrm>
                <a:prstGeom prst="rect">
                  <a:avLst/>
                </a:prstGeom>
                <a:solidFill>
                  <a:schemeClr val="bg1"/>
                </a:solidFill>
                <a:ln>
                  <a:noFill/>
                </a:ln>
                <a:effectLst/>
              </p:spPr>
              <p:txBody>
                <a:bodyPr vert="horz" wrap="square" lIns="0" tIns="0" rIns="0" bIns="0" numCol="1" rtlCol="0" anchor="t" anchorCtr="0" compatLnSpc="1">
                  <a:prstTxWarp prst="textNoShape">
                    <a:avLst/>
                  </a:prstTxWarp>
                  <a:spAutoFit/>
                </a:bodyPr>
                <a:lstStyle/>
                <a:p>
                  <a:pPr algn="just" defTabSz="914583"/>
                  <a14:m>
                    <m:oMathPara xmlns:m="http://schemas.openxmlformats.org/officeDocument/2006/math">
                      <m:oMathParaPr>
                        <m:jc m:val="center"/>
                      </m:oMathParaPr>
                      <m:oMath xmlns:m="http://schemas.openxmlformats.org/officeDocument/2006/math">
                        <m:sSub>
                          <m:sSubPr>
                            <m:ctrlPr>
                              <a:rPr lang="de-DE" sz="1600" i="1" smtClean="0">
                                <a:solidFill>
                                  <a:srgbClr val="000000"/>
                                </a:solidFill>
                                <a:latin typeface="Cambria Math" panose="02040503050406030204" pitchFamily="18" charset="0"/>
                                <a:ea typeface="Cambria Math" panose="02040503050406030204" pitchFamily="18" charset="0"/>
                              </a:rPr>
                            </m:ctrlPr>
                          </m:sSubPr>
                          <m:e>
                            <m:r>
                              <a:rPr lang="de-DE" sz="1600" i="1">
                                <a:solidFill>
                                  <a:srgbClr val="000000"/>
                                </a:solidFill>
                                <a:latin typeface="Cambria Math" panose="02040503050406030204" pitchFamily="18" charset="0"/>
                                <a:ea typeface="Cambria Math" panose="02040503050406030204" pitchFamily="18" charset="0"/>
                              </a:rPr>
                              <m:t>𝑇</m:t>
                            </m:r>
                          </m:e>
                          <m:sub>
                            <m:r>
                              <a:rPr lang="de-DE" sz="1600" b="0" i="1" smtClean="0">
                                <a:solidFill>
                                  <a:srgbClr val="000000"/>
                                </a:solidFill>
                                <a:latin typeface="Cambria Math" panose="02040503050406030204" pitchFamily="18" charset="0"/>
                                <a:ea typeface="Cambria Math" panose="02040503050406030204" pitchFamily="18" charset="0"/>
                              </a:rPr>
                              <m:t>𝑜𝑢𝑡</m:t>
                            </m:r>
                          </m:sub>
                        </m:sSub>
                      </m:oMath>
                    </m:oMathPara>
                  </a14:m>
                  <a:endParaRPr lang="en-US" sz="1600" dirty="0">
                    <a:solidFill>
                      <a:srgbClr val="000000"/>
                    </a:solidFill>
                    <a:latin typeface="Arial" panose="020B0604020202020204"/>
                  </a:endParaRPr>
                </a:p>
              </p:txBody>
            </p:sp>
          </mc:Choice>
          <mc:Fallback xmlns="">
            <p:sp>
              <p:nvSpPr>
                <p:cNvPr id="27" name="TextBox 39">
                  <a:extLst>
                    <a:ext uri="{FF2B5EF4-FFF2-40B4-BE49-F238E27FC236}">
                      <a16:creationId xmlns:a16="http://schemas.microsoft.com/office/drawing/2014/main" id="{1913959F-74F4-4578-9CBB-E184845E0C1C}"/>
                    </a:ext>
                  </a:extLst>
                </p:cNvPr>
                <p:cNvSpPr txBox="1">
                  <a:spLocks noRot="1" noChangeAspect="1" noMove="1" noResize="1" noEditPoints="1" noAdjustHandles="1" noChangeArrowheads="1" noChangeShapeType="1" noTextEdit="1"/>
                </p:cNvSpPr>
                <p:nvPr/>
              </p:nvSpPr>
              <p:spPr bwMode="auto">
                <a:xfrm>
                  <a:off x="6234840" y="1931374"/>
                  <a:ext cx="481756" cy="246221"/>
                </a:xfrm>
                <a:prstGeom prst="rect">
                  <a:avLst/>
                </a:prstGeom>
                <a:blipFill>
                  <a:blip r:embed="rId3"/>
                  <a:stretch>
                    <a:fillRect l="-2532" b="-14634"/>
                  </a:stretch>
                </a:blipFill>
                <a:ln>
                  <a:noFill/>
                </a:ln>
                <a:effectLst/>
                <a:extLst/>
              </p:spPr>
              <p:txBody>
                <a:bodyPr/>
                <a:lstStyle/>
                <a:p>
                  <a:r>
                    <a:rPr lang="de-DE">
                      <a:noFill/>
                    </a:rPr>
                    <a:t> </a:t>
                  </a:r>
                </a:p>
              </p:txBody>
            </p:sp>
          </mc:Fallback>
        </mc:AlternateContent>
        <p:sp>
          <p:nvSpPr>
            <p:cNvPr id="15" name="Rechteck 14">
              <a:extLst>
                <a:ext uri="{FF2B5EF4-FFF2-40B4-BE49-F238E27FC236}">
                  <a16:creationId xmlns:a16="http://schemas.microsoft.com/office/drawing/2014/main" id="{D8465982-812D-4510-80FB-8B0AE6ABE882}"/>
                </a:ext>
              </a:extLst>
            </p:cNvPr>
            <p:cNvSpPr/>
            <p:nvPr/>
          </p:nvSpPr>
          <p:spPr>
            <a:xfrm>
              <a:off x="6024894" y="1842734"/>
              <a:ext cx="864781" cy="455223"/>
            </a:xfrm>
            <a:prstGeom prst="rect">
              <a:avLst/>
            </a:prstGeom>
            <a:noFill/>
            <a:ln w="9525">
              <a:solidFill>
                <a:srgbClr val="68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grpSp>
      <p:grpSp>
        <p:nvGrpSpPr>
          <p:cNvPr id="16" name="Gruppieren 15">
            <a:extLst>
              <a:ext uri="{FF2B5EF4-FFF2-40B4-BE49-F238E27FC236}">
                <a16:creationId xmlns:a16="http://schemas.microsoft.com/office/drawing/2014/main" id="{5266818A-BE07-4AD8-BA79-45509E4ABF6B}"/>
              </a:ext>
            </a:extLst>
          </p:cNvPr>
          <p:cNvGrpSpPr/>
          <p:nvPr/>
        </p:nvGrpSpPr>
        <p:grpSpPr>
          <a:xfrm>
            <a:off x="9048654" y="1091354"/>
            <a:ext cx="865357" cy="455223"/>
            <a:chOff x="6024894" y="2905434"/>
            <a:chExt cx="865357" cy="455223"/>
          </a:xfrm>
        </p:grpSpPr>
        <mc:AlternateContent xmlns:mc="http://schemas.openxmlformats.org/markup-compatibility/2006" xmlns:a14="http://schemas.microsoft.com/office/drawing/2010/main">
          <mc:Choice Requires="a14">
            <p:sp>
              <p:nvSpPr>
                <p:cNvPr id="17" name="TextBox 24">
                  <a:extLst>
                    <a:ext uri="{FF2B5EF4-FFF2-40B4-BE49-F238E27FC236}">
                      <a16:creationId xmlns:a16="http://schemas.microsoft.com/office/drawing/2014/main" id="{C8D1905D-2F4D-452D-9ADC-02B88F75687F}"/>
                    </a:ext>
                  </a:extLst>
                </p:cNvPr>
                <p:cNvSpPr txBox="1"/>
                <p:nvPr/>
              </p:nvSpPr>
              <p:spPr bwMode="auto">
                <a:xfrm>
                  <a:off x="6061186" y="3009939"/>
                  <a:ext cx="829065" cy="246214"/>
                </a:xfrm>
                <a:prstGeom prst="rect">
                  <a:avLst/>
                </a:prstGeom>
                <a:solidFill>
                  <a:schemeClr val="bg1"/>
                </a:solidFill>
                <a:ln>
                  <a:noFill/>
                </a:ln>
                <a:effectLst/>
              </p:spPr>
              <p:txBody>
                <a:bodyPr vert="horz" wrap="square" lIns="0" tIns="0" rIns="0" bIns="0" numCol="1" rtlCol="0" anchor="t" anchorCtr="0" compatLnSpc="1">
                  <a:prstTxWarp prst="textNoShape">
                    <a:avLst/>
                  </a:prstTxWarp>
                  <a:spAutoFit/>
                </a:bodyPr>
                <a:lstStyle/>
                <a:p>
                  <a:pPr defTabSz="914583"/>
                  <a14:m>
                    <m:oMathPara xmlns:m="http://schemas.openxmlformats.org/officeDocument/2006/math">
                      <m:oMathParaPr>
                        <m:jc m:val="centerGroup"/>
                      </m:oMathParaPr>
                      <m:oMath xmlns:m="http://schemas.openxmlformats.org/officeDocument/2006/math">
                        <m:r>
                          <a:rPr lang="de-DE" sz="1600" i="1">
                            <a:solidFill>
                              <a:srgbClr val="000000"/>
                            </a:solidFill>
                            <a:latin typeface="Cambria Math" panose="02040503050406030204" pitchFamily="18" charset="0"/>
                          </a:rPr>
                          <m:t>𝑇</m:t>
                        </m:r>
                        <m:r>
                          <a:rPr lang="de-DE" sz="1600" i="1">
                            <a:solidFill>
                              <a:srgbClr val="000000"/>
                            </a:solidFill>
                            <a:latin typeface="Cambria Math" panose="02040503050406030204" pitchFamily="18" charset="0"/>
                            <a:ea typeface="Cambria Math" panose="02040503050406030204" pitchFamily="18" charset="0"/>
                          </a:rPr>
                          <m:t>≤</m:t>
                        </m:r>
                        <m:sSub>
                          <m:sSubPr>
                            <m:ctrlPr>
                              <a:rPr lang="de-DE" sz="1600" i="1">
                                <a:solidFill>
                                  <a:srgbClr val="000000"/>
                                </a:solidFill>
                                <a:latin typeface="Cambria Math" panose="02040503050406030204" pitchFamily="18" charset="0"/>
                                <a:ea typeface="Cambria Math" panose="02040503050406030204" pitchFamily="18" charset="0"/>
                              </a:rPr>
                            </m:ctrlPr>
                          </m:sSubPr>
                          <m:e>
                            <m:r>
                              <a:rPr lang="de-DE" sz="1600" i="1">
                                <a:solidFill>
                                  <a:srgbClr val="000000"/>
                                </a:solidFill>
                                <a:latin typeface="Cambria Math" panose="02040503050406030204" pitchFamily="18" charset="0"/>
                                <a:ea typeface="Cambria Math" panose="02040503050406030204" pitchFamily="18" charset="0"/>
                              </a:rPr>
                              <m:t>𝑇</m:t>
                            </m:r>
                          </m:e>
                          <m:sub>
                            <m:r>
                              <a:rPr lang="de-DE" sz="1600" i="1">
                                <a:solidFill>
                                  <a:srgbClr val="000000"/>
                                </a:solidFill>
                                <a:latin typeface="Cambria Math" panose="02040503050406030204" pitchFamily="18" charset="0"/>
                                <a:ea typeface="Cambria Math" panose="02040503050406030204" pitchFamily="18" charset="0"/>
                              </a:rPr>
                              <m:t>𝑚𝑎𝑥</m:t>
                            </m:r>
                          </m:sub>
                        </m:sSub>
                      </m:oMath>
                    </m:oMathPara>
                  </a14:m>
                  <a:endParaRPr lang="en-US" sz="1600" dirty="0">
                    <a:solidFill>
                      <a:srgbClr val="000000"/>
                    </a:solidFill>
                    <a:latin typeface="Arial" panose="020B0604020202020204"/>
                  </a:endParaRPr>
                </a:p>
              </p:txBody>
            </p:sp>
          </mc:Choice>
          <mc:Fallback xmlns="">
            <p:sp>
              <p:nvSpPr>
                <p:cNvPr id="24" name="TextBox 24">
                  <a:extLst>
                    <a:ext uri="{FF2B5EF4-FFF2-40B4-BE49-F238E27FC236}">
                      <a16:creationId xmlns:a16="http://schemas.microsoft.com/office/drawing/2014/main" id="{C301700F-E006-4E78-8347-7FDCD5C88604}"/>
                    </a:ext>
                  </a:extLst>
                </p:cNvPr>
                <p:cNvSpPr txBox="1">
                  <a:spLocks noRot="1" noChangeAspect="1" noMove="1" noResize="1" noEditPoints="1" noAdjustHandles="1" noChangeArrowheads="1" noChangeShapeType="1" noTextEdit="1"/>
                </p:cNvSpPr>
                <p:nvPr/>
              </p:nvSpPr>
              <p:spPr bwMode="auto">
                <a:xfrm>
                  <a:off x="6061186" y="3009939"/>
                  <a:ext cx="829065" cy="246214"/>
                </a:xfrm>
                <a:prstGeom prst="rect">
                  <a:avLst/>
                </a:prstGeom>
                <a:blipFill>
                  <a:blip r:embed="rId4"/>
                  <a:stretch>
                    <a:fillRect l="-7353" r="-2206" b="-12195"/>
                  </a:stretch>
                </a:blipFill>
                <a:ln>
                  <a:noFill/>
                </a:ln>
                <a:effectLst/>
                <a:extLst/>
              </p:spPr>
              <p:txBody>
                <a:bodyPr/>
                <a:lstStyle/>
                <a:p>
                  <a:r>
                    <a:rPr lang="de-DE">
                      <a:noFill/>
                    </a:rPr>
                    <a:t> </a:t>
                  </a:r>
                </a:p>
              </p:txBody>
            </p:sp>
          </mc:Fallback>
        </mc:AlternateContent>
        <p:sp>
          <p:nvSpPr>
            <p:cNvPr id="18" name="Rechteck 17">
              <a:extLst>
                <a:ext uri="{FF2B5EF4-FFF2-40B4-BE49-F238E27FC236}">
                  <a16:creationId xmlns:a16="http://schemas.microsoft.com/office/drawing/2014/main" id="{CFB914AD-4CB7-411B-AE1A-6632D82B0A89}"/>
                </a:ext>
              </a:extLst>
            </p:cNvPr>
            <p:cNvSpPr/>
            <p:nvPr/>
          </p:nvSpPr>
          <p:spPr>
            <a:xfrm>
              <a:off x="6024894" y="2905434"/>
              <a:ext cx="864781" cy="455223"/>
            </a:xfrm>
            <a:prstGeom prst="rect">
              <a:avLst/>
            </a:prstGeom>
            <a:noFill/>
            <a:ln w="9525">
              <a:solidFill>
                <a:srgbClr val="68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grpSp>
      <p:cxnSp>
        <p:nvCxnSpPr>
          <p:cNvPr id="20" name="Gerade Verbindung mit Pfeil 19">
            <a:extLst>
              <a:ext uri="{FF2B5EF4-FFF2-40B4-BE49-F238E27FC236}">
                <a16:creationId xmlns:a16="http://schemas.microsoft.com/office/drawing/2014/main" id="{76C5D24F-3C18-446E-BADC-D17DF7780CE9}"/>
              </a:ext>
            </a:extLst>
          </p:cNvPr>
          <p:cNvCxnSpPr>
            <a:cxnSpLocks/>
            <a:stCxn id="18" idx="2"/>
          </p:cNvCxnSpPr>
          <p:nvPr/>
        </p:nvCxnSpPr>
        <p:spPr>
          <a:xfrm>
            <a:off x="9481045" y="1546577"/>
            <a:ext cx="18433" cy="1019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Gerade Verbindung mit Pfeil 24">
            <a:extLst>
              <a:ext uri="{FF2B5EF4-FFF2-40B4-BE49-F238E27FC236}">
                <a16:creationId xmlns:a16="http://schemas.microsoft.com/office/drawing/2014/main" id="{CBC385AB-A190-4C65-ADC7-D02FE822D795}"/>
              </a:ext>
            </a:extLst>
          </p:cNvPr>
          <p:cNvCxnSpPr>
            <a:cxnSpLocks/>
          </p:cNvCxnSpPr>
          <p:nvPr/>
        </p:nvCxnSpPr>
        <p:spPr>
          <a:xfrm>
            <a:off x="10489328" y="1546577"/>
            <a:ext cx="0" cy="947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Cloud 20">
            <a:extLst>
              <a:ext uri="{FF2B5EF4-FFF2-40B4-BE49-F238E27FC236}">
                <a16:creationId xmlns:a16="http://schemas.microsoft.com/office/drawing/2014/main" id="{367867F9-749A-4A6F-86D8-56492A5E6F8F}"/>
              </a:ext>
            </a:extLst>
          </p:cNvPr>
          <p:cNvSpPr/>
          <p:nvPr/>
        </p:nvSpPr>
        <p:spPr>
          <a:xfrm>
            <a:off x="7033691" y="1413571"/>
            <a:ext cx="915228" cy="792088"/>
          </a:xfrm>
          <a:prstGeom prst="cloud">
            <a:avLst/>
          </a:prstGeom>
          <a:solidFill>
            <a:schemeClr val="bg2">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latin typeface="Arial" pitchFamily="34" charset="0"/>
              <a:cs typeface="Arial" pitchFamily="34" charset="0"/>
            </a:endParaRPr>
          </a:p>
        </p:txBody>
      </p:sp>
      <p:sp>
        <p:nvSpPr>
          <p:cNvPr id="32" name="Cloud 21">
            <a:extLst>
              <a:ext uri="{FF2B5EF4-FFF2-40B4-BE49-F238E27FC236}">
                <a16:creationId xmlns:a16="http://schemas.microsoft.com/office/drawing/2014/main" id="{69F1D507-06CD-48CF-82C5-6506D6BB58F3}"/>
              </a:ext>
            </a:extLst>
          </p:cNvPr>
          <p:cNvSpPr/>
          <p:nvPr/>
        </p:nvSpPr>
        <p:spPr>
          <a:xfrm>
            <a:off x="9253758" y="5763735"/>
            <a:ext cx="1812381" cy="792088"/>
          </a:xfrm>
          <a:prstGeom prst="cloud">
            <a:avLst/>
          </a:prstGeom>
          <a:pattFill prst="smGrid">
            <a:fgClr>
              <a:schemeClr val="bg1">
                <a:lumMod val="85000"/>
              </a:schemeClr>
            </a:fgClr>
            <a:bgClr>
              <a:schemeClr val="bg1"/>
            </a:bgClr>
          </a:patt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tx1"/>
                </a:solidFill>
                <a:latin typeface="Arial" pitchFamily="34" charset="0"/>
                <a:cs typeface="Arial" pitchFamily="34" charset="0"/>
              </a:rPr>
              <a:t>Predicted</a:t>
            </a:r>
          </a:p>
        </p:txBody>
      </p:sp>
      <p:sp>
        <p:nvSpPr>
          <p:cNvPr id="33" name="Cloud 22">
            <a:extLst>
              <a:ext uri="{FF2B5EF4-FFF2-40B4-BE49-F238E27FC236}">
                <a16:creationId xmlns:a16="http://schemas.microsoft.com/office/drawing/2014/main" id="{10B5589F-5D27-4F23-BB2D-F29F2D3748E1}"/>
              </a:ext>
            </a:extLst>
          </p:cNvPr>
          <p:cNvSpPr/>
          <p:nvPr/>
        </p:nvSpPr>
        <p:spPr>
          <a:xfrm>
            <a:off x="7321723" y="5768234"/>
            <a:ext cx="1683682" cy="792088"/>
          </a:xfrm>
          <a:prstGeom prst="cloud">
            <a:avLst/>
          </a:prstGeom>
          <a:solidFill>
            <a:schemeClr val="bg2">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tx1"/>
                </a:solidFill>
                <a:latin typeface="Arial" pitchFamily="34" charset="0"/>
                <a:cs typeface="Arial" pitchFamily="34" charset="0"/>
              </a:rPr>
              <a:t>Actual</a:t>
            </a:r>
          </a:p>
        </p:txBody>
      </p:sp>
      <p:sp>
        <p:nvSpPr>
          <p:cNvPr id="34" name="Cloud 11">
            <a:extLst>
              <a:ext uri="{FF2B5EF4-FFF2-40B4-BE49-F238E27FC236}">
                <a16:creationId xmlns:a16="http://schemas.microsoft.com/office/drawing/2014/main" id="{C9A00624-67DB-41EB-8343-0CFF20197596}"/>
              </a:ext>
            </a:extLst>
          </p:cNvPr>
          <p:cNvSpPr/>
          <p:nvPr/>
        </p:nvSpPr>
        <p:spPr>
          <a:xfrm>
            <a:off x="7645426" y="1558463"/>
            <a:ext cx="758299" cy="545691"/>
          </a:xfrm>
          <a:prstGeom prst="cloud">
            <a:avLst/>
          </a:prstGeom>
          <a:pattFill prst="smGrid">
            <a:fgClr>
              <a:schemeClr val="bg1">
                <a:lumMod val="85000"/>
              </a:schemeClr>
            </a:fgClr>
            <a:bgClr>
              <a:schemeClr val="bg1"/>
            </a:bgClr>
          </a:patt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latin typeface="Arial" pitchFamily="34" charset="0"/>
              <a:cs typeface="Arial" pitchFamily="34" charset="0"/>
            </a:endParaRPr>
          </a:p>
        </p:txBody>
      </p:sp>
      <p:grpSp>
        <p:nvGrpSpPr>
          <p:cNvPr id="44" name="Gruppieren 43">
            <a:extLst>
              <a:ext uri="{FF2B5EF4-FFF2-40B4-BE49-F238E27FC236}">
                <a16:creationId xmlns:a16="http://schemas.microsoft.com/office/drawing/2014/main" id="{5A7F6C34-0A55-4ED9-9428-C1276F130385}"/>
              </a:ext>
            </a:extLst>
          </p:cNvPr>
          <p:cNvGrpSpPr/>
          <p:nvPr/>
        </p:nvGrpSpPr>
        <p:grpSpPr>
          <a:xfrm>
            <a:off x="6117930" y="4319542"/>
            <a:ext cx="743881" cy="910452"/>
            <a:chOff x="6117930" y="4319542"/>
            <a:chExt cx="743881" cy="910452"/>
          </a:xfrm>
        </p:grpSpPr>
        <p:grpSp>
          <p:nvGrpSpPr>
            <p:cNvPr id="42" name="Gruppieren 41">
              <a:extLst>
                <a:ext uri="{FF2B5EF4-FFF2-40B4-BE49-F238E27FC236}">
                  <a16:creationId xmlns:a16="http://schemas.microsoft.com/office/drawing/2014/main" id="{5F14CAD2-B6E4-4845-B586-D619A0277710}"/>
                </a:ext>
              </a:extLst>
            </p:cNvPr>
            <p:cNvGrpSpPr/>
            <p:nvPr/>
          </p:nvGrpSpPr>
          <p:grpSpPr>
            <a:xfrm rot="1583639">
              <a:off x="6213739" y="4319542"/>
              <a:ext cx="648072" cy="432000"/>
              <a:chOff x="7897787" y="4221930"/>
              <a:chExt cx="648072" cy="432000"/>
            </a:xfrm>
          </p:grpSpPr>
          <p:cxnSp>
            <p:nvCxnSpPr>
              <p:cNvPr id="36" name="Gerader Verbinder 35">
                <a:extLst>
                  <a:ext uri="{FF2B5EF4-FFF2-40B4-BE49-F238E27FC236}">
                    <a16:creationId xmlns:a16="http://schemas.microsoft.com/office/drawing/2014/main" id="{86065C31-9C48-4C70-8D7E-137ECC9C2657}"/>
                  </a:ext>
                </a:extLst>
              </p:cNvPr>
              <p:cNvCxnSpPr>
                <a:cxnSpLocks/>
              </p:cNvCxnSpPr>
              <p:nvPr/>
            </p:nvCxnSpPr>
            <p:spPr>
              <a:xfrm flipH="1" flipV="1">
                <a:off x="7897787" y="4237315"/>
                <a:ext cx="272845" cy="41661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8" name="Gerader Verbinder 37">
                <a:extLst>
                  <a:ext uri="{FF2B5EF4-FFF2-40B4-BE49-F238E27FC236}">
                    <a16:creationId xmlns:a16="http://schemas.microsoft.com/office/drawing/2014/main" id="{B9A7CE5B-83FA-4864-BB97-22E07CA4CA29}"/>
                  </a:ext>
                </a:extLst>
              </p:cNvPr>
              <p:cNvCxnSpPr>
                <a:cxnSpLocks/>
              </p:cNvCxnSpPr>
              <p:nvPr/>
            </p:nvCxnSpPr>
            <p:spPr>
              <a:xfrm flipH="1" flipV="1">
                <a:off x="8221446" y="4221930"/>
                <a:ext cx="0" cy="43200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40" name="Gerader Verbinder 39">
                <a:extLst>
                  <a:ext uri="{FF2B5EF4-FFF2-40B4-BE49-F238E27FC236}">
                    <a16:creationId xmlns:a16="http://schemas.microsoft.com/office/drawing/2014/main" id="{DE73EF25-CEE2-4524-A44F-97CF9B0DACE1}"/>
                  </a:ext>
                </a:extLst>
              </p:cNvPr>
              <p:cNvCxnSpPr>
                <a:cxnSpLocks/>
              </p:cNvCxnSpPr>
              <p:nvPr/>
            </p:nvCxnSpPr>
            <p:spPr>
              <a:xfrm flipV="1">
                <a:off x="8272259" y="4236330"/>
                <a:ext cx="273600" cy="417600"/>
              </a:xfrm>
              <a:prstGeom prst="line">
                <a:avLst/>
              </a:prstGeom>
              <a:ln>
                <a:prstDash val="lgDash"/>
              </a:ln>
            </p:spPr>
            <p:style>
              <a:lnRef idx="1">
                <a:schemeClr val="dk1"/>
              </a:lnRef>
              <a:fillRef idx="0">
                <a:schemeClr val="dk1"/>
              </a:fillRef>
              <a:effectRef idx="0">
                <a:schemeClr val="dk1"/>
              </a:effectRef>
              <a:fontRef idx="minor">
                <a:schemeClr val="tx1"/>
              </a:fontRef>
            </p:style>
          </p:cxnSp>
        </p:grpSp>
        <p:pic>
          <p:nvPicPr>
            <p:cNvPr id="43" name="Grafik 42" descr="Überwachungskamera">
              <a:extLst>
                <a:ext uri="{FF2B5EF4-FFF2-40B4-BE49-F238E27FC236}">
                  <a16:creationId xmlns:a16="http://schemas.microsoft.com/office/drawing/2014/main" id="{15574A71-8072-4AAF-863E-FC58A4B8F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117930" y="4687544"/>
              <a:ext cx="542450" cy="542450"/>
            </a:xfrm>
            <a:prstGeom prst="rect">
              <a:avLst/>
            </a:prstGeom>
          </p:spPr>
        </p:pic>
      </p:grpSp>
    </p:spTree>
    <p:extLst>
      <p:ext uri="{BB962C8B-B14F-4D97-AF65-F5344CB8AC3E}">
        <p14:creationId xmlns:p14="http://schemas.microsoft.com/office/powerpoint/2010/main" val="7926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1" animBg="1"/>
      <p:bldP spid="32" grpId="0" animBg="1"/>
      <p:bldP spid="33" grpId="0" animBg="1"/>
      <p:bldP spid="3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F07ADF1E-4D7C-4C2B-90F7-7844D8ABE90B}"/>
              </a:ext>
            </a:extLst>
          </p:cNvPr>
          <p:cNvPicPr>
            <a:picLocks noChangeAspect="1"/>
          </p:cNvPicPr>
          <p:nvPr/>
        </p:nvPicPr>
        <p:blipFill>
          <a:blip r:embed="rId3"/>
          <a:stretch>
            <a:fillRect/>
          </a:stretch>
        </p:blipFill>
        <p:spPr>
          <a:xfrm>
            <a:off x="1417067" y="1969515"/>
            <a:ext cx="6984776" cy="2684415"/>
          </a:xfrm>
          <a:prstGeom prst="rect">
            <a:avLst/>
          </a:prstGeom>
        </p:spPr>
      </p:pic>
      <p:sp>
        <p:nvSpPr>
          <p:cNvPr id="7" name="Titel 6">
            <a:extLst>
              <a:ext uri="{FF2B5EF4-FFF2-40B4-BE49-F238E27FC236}">
                <a16:creationId xmlns:a16="http://schemas.microsoft.com/office/drawing/2014/main" id="{B3032D61-3A26-4468-8ACD-DC8CBF8C691F}"/>
              </a:ext>
            </a:extLst>
          </p:cNvPr>
          <p:cNvSpPr>
            <a:spLocks noGrp="1"/>
          </p:cNvSpPr>
          <p:nvPr>
            <p:ph type="title"/>
          </p:nvPr>
        </p:nvSpPr>
        <p:spPr/>
        <p:txBody>
          <a:bodyPr/>
          <a:lstStyle/>
          <a:p>
            <a:r>
              <a:rPr lang="de-DE" dirty="0"/>
              <a:t>Grundlagen – Modellprädiktive Regelung </a:t>
            </a:r>
          </a:p>
        </p:txBody>
      </p:sp>
      <p:sp>
        <p:nvSpPr>
          <p:cNvPr id="6" name="Foliennummernplatzhalter 5">
            <a:extLst>
              <a:ext uri="{FF2B5EF4-FFF2-40B4-BE49-F238E27FC236}">
                <a16:creationId xmlns:a16="http://schemas.microsoft.com/office/drawing/2014/main" id="{EFC09C2A-26E2-4895-8941-22188F5F5C44}"/>
              </a:ext>
            </a:extLst>
          </p:cNvPr>
          <p:cNvSpPr>
            <a:spLocks noGrp="1"/>
          </p:cNvSpPr>
          <p:nvPr>
            <p:ph type="sldNum" sz="quarter" idx="10"/>
          </p:nvPr>
        </p:nvSpPr>
        <p:spPr/>
        <p:txBody>
          <a:bodyPr/>
          <a:lstStyle/>
          <a:p>
            <a:pPr>
              <a:defRPr/>
            </a:pPr>
            <a:fld id="{A5AC3FBE-A647-41C9-A8C3-4435ED4FC895}" type="slidenum">
              <a:rPr lang="de-DE" smtClean="0"/>
              <a:pPr>
                <a:defRPr/>
              </a:pPr>
              <a:t>8</a:t>
            </a:fld>
            <a:endParaRPr lang="de-DE" dirty="0"/>
          </a:p>
        </p:txBody>
      </p:sp>
      <p:sp>
        <p:nvSpPr>
          <p:cNvPr id="12" name="Textplatzhalter 1">
            <a:extLst>
              <a:ext uri="{FF2B5EF4-FFF2-40B4-BE49-F238E27FC236}">
                <a16:creationId xmlns:a16="http://schemas.microsoft.com/office/drawing/2014/main" id="{98035846-3478-44F5-AC3C-3CE36DF5D851}"/>
              </a:ext>
            </a:extLst>
          </p:cNvPr>
          <p:cNvSpPr txBox="1">
            <a:spLocks/>
          </p:cNvSpPr>
          <p:nvPr/>
        </p:nvSpPr>
        <p:spPr bwMode="auto">
          <a:xfrm>
            <a:off x="486000"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000" indent="-180000" algn="l" defTabSz="914400" rtl="0" eaLnBrk="1" latinLnBrk="0" hangingPunct="1">
              <a:lnSpc>
                <a:spcPct val="130000"/>
              </a:lnSpc>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lnSpc>
                <a:spcPct val="130000"/>
              </a:lnSpc>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Allgemeiner Aufbau eines Regelkreises mit modellprädiktivem Regler:</a:t>
            </a: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30000"/>
              </a:lnSpc>
              <a:spcBef>
                <a:spcPts val="300"/>
              </a:spcBef>
              <a:spcAft>
                <a:spcPts val="0"/>
              </a:spcAft>
              <a:buClrTx/>
              <a:buSzTx/>
              <a:buFont typeface="Arial" pitchFamily="34" charset="0"/>
              <a:buNone/>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Besonderheiten der modellprädiktiven Regelung:</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Möglichkeit vorhersagbare Störgrößen/Modellzustände einzubeziehen </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Regelung von MIMO-Systemen möglich </a:t>
            </a:r>
          </a:p>
          <a:p>
            <a:pPr marL="626400" marR="0" lvl="1" indent="-180000" algn="l" defTabSz="914400" rtl="0" eaLnBrk="1" fontAlgn="auto" latinLnBrk="0" hangingPunct="1">
              <a:lnSpc>
                <a:spcPct val="130000"/>
              </a:lnSpc>
              <a:spcBef>
                <a:spcPts val="0"/>
              </a:spcBef>
              <a:spcAft>
                <a:spcPts val="0"/>
              </a:spcAft>
              <a:buClrTx/>
              <a:buSzTx/>
              <a:buFont typeface="Arial" pitchFamily="34" charset="0"/>
              <a:buChar char="•"/>
              <a:tabLst/>
              <a:defRPr/>
            </a:pPr>
            <a:r>
              <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Ein- und Ausgangsgrößen sowie Modellzustände </a:t>
            </a:r>
            <a:r>
              <a:rPr kumimoji="0" lang="de-DE" sz="1800" b="0" i="0" u="none" strike="noStrike" kern="1200" cap="none" spc="0" normalizeH="0" baseline="0" noProof="0" dirty="0" err="1">
                <a:ln>
                  <a:noFill/>
                </a:ln>
                <a:solidFill>
                  <a:sysClr val="windowText" lastClr="000000"/>
                </a:solidFill>
                <a:effectLst/>
                <a:uLnTx/>
                <a:uFillTx/>
                <a:latin typeface="Arial" pitchFamily="34" charset="0"/>
                <a:ea typeface="+mn-ea"/>
                <a:cs typeface="Arial" pitchFamily="34" charset="0"/>
              </a:rPr>
              <a:t>limitierbar</a:t>
            </a: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a:p>
            <a:pPr marL="180000" marR="0" lvl="0" indent="-180000" algn="l" defTabSz="914400" rtl="0" eaLnBrk="1" fontAlgn="auto" latinLnBrk="0" hangingPunct="1">
              <a:lnSpc>
                <a:spcPct val="130000"/>
              </a:lnSpc>
              <a:spcBef>
                <a:spcPts val="300"/>
              </a:spcBef>
              <a:spcAft>
                <a:spcPts val="0"/>
              </a:spcAft>
              <a:buClrTx/>
              <a:buSzTx/>
              <a:buFont typeface="Arial" pitchFamily="34" charset="0"/>
              <a:buChar char="•"/>
              <a:tabLst/>
              <a:defRPr/>
            </a:pPr>
            <a:endParaRPr kumimoji="0" lang="de-DE"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6422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0">
            <a:extLst>
              <a:ext uri="{FF2B5EF4-FFF2-40B4-BE49-F238E27FC236}">
                <a16:creationId xmlns:a16="http://schemas.microsoft.com/office/drawing/2014/main" id="{C92FA147-30CB-4B0D-A122-1BF05DEF33A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178" r="1178"/>
          <a:stretch>
            <a:fillRect/>
          </a:stretch>
        </p:blipFill>
        <p:spPr>
          <a:xfrm>
            <a:off x="287338" y="0"/>
            <a:ext cx="11904662" cy="6858000"/>
          </a:xfrm>
        </p:spPr>
      </p:pic>
      <p:sp>
        <p:nvSpPr>
          <p:cNvPr id="4" name="Foliennummernplatzhalter 3">
            <a:extLst>
              <a:ext uri="{FF2B5EF4-FFF2-40B4-BE49-F238E27FC236}">
                <a16:creationId xmlns:a16="http://schemas.microsoft.com/office/drawing/2014/main" id="{23676EA9-CD9D-490E-90D8-AA2592D67F04}"/>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9</a:t>
            </a:fld>
            <a:endParaRPr lang="de-DE">
              <a:solidFill>
                <a:srgbClr val="FFFFFF"/>
              </a:solidFill>
            </a:endParaRPr>
          </a:p>
        </p:txBody>
      </p:sp>
      <p:sp>
        <p:nvSpPr>
          <p:cNvPr id="7" name="Textplatzhalter 6">
            <a:extLst>
              <a:ext uri="{FF2B5EF4-FFF2-40B4-BE49-F238E27FC236}">
                <a16:creationId xmlns:a16="http://schemas.microsoft.com/office/drawing/2014/main" id="{5386C699-C8A3-4A41-B799-507792AEAA69}"/>
              </a:ext>
            </a:extLst>
          </p:cNvPr>
          <p:cNvSpPr>
            <a:spLocks noGrp="1"/>
          </p:cNvSpPr>
          <p:nvPr>
            <p:ph type="body" sz="quarter" idx="13"/>
          </p:nvPr>
        </p:nvSpPr>
        <p:spPr/>
        <p:txBody>
          <a:bodyPr/>
          <a:lstStyle/>
          <a:p>
            <a:endParaRPr lang="de-DE"/>
          </a:p>
        </p:txBody>
      </p:sp>
      <p:sp>
        <p:nvSpPr>
          <p:cNvPr id="12" name="Titel 4">
            <a:extLst>
              <a:ext uri="{FF2B5EF4-FFF2-40B4-BE49-F238E27FC236}">
                <a16:creationId xmlns:a16="http://schemas.microsoft.com/office/drawing/2014/main" id="{E4278C75-6E60-4B41-BFBC-068A468268FD}"/>
              </a:ext>
            </a:extLst>
          </p:cNvPr>
          <p:cNvSpPr>
            <a:spLocks noGrp="1"/>
          </p:cNvSpPr>
          <p:nvPr>
            <p:ph type="title"/>
          </p:nvPr>
        </p:nvSpPr>
        <p:spPr>
          <a:xfrm>
            <a:off x="287338" y="5092058"/>
            <a:ext cx="10696607" cy="1141702"/>
          </a:xfrm>
        </p:spPr>
        <p:txBody>
          <a:bodyPr/>
          <a:lstStyle/>
          <a:p>
            <a:r>
              <a:rPr lang="de-DE" dirty="0"/>
              <a:t>Modellbildung</a:t>
            </a:r>
          </a:p>
        </p:txBody>
      </p:sp>
    </p:spTree>
    <p:extLst>
      <p:ext uri="{BB962C8B-B14F-4D97-AF65-F5344CB8AC3E}">
        <p14:creationId xmlns:p14="http://schemas.microsoft.com/office/powerpoint/2010/main" val="1769224135"/>
      </p:ext>
    </p:extLst>
  </p:cSld>
  <p:clrMapOvr>
    <a:masterClrMapping/>
  </p:clrMapOvr>
</p:sld>
</file>

<file path=ppt/theme/theme1.xml><?xml version="1.0" encoding="utf-8"?>
<a:theme xmlns:a="http://schemas.openxmlformats.org/drawingml/2006/main" name="Office">
  <a:themeElements>
    <a:clrScheme name="DLR">
      <a:dk1>
        <a:srgbClr val="000000"/>
      </a:dk1>
      <a:lt1>
        <a:srgbClr val="FFFFFF"/>
      </a:lt1>
      <a:dk2>
        <a:srgbClr val="464646"/>
      </a:dk2>
      <a:lt2>
        <a:srgbClr val="FFFFFF"/>
      </a:lt2>
      <a:accent1>
        <a:srgbClr val="00658B"/>
      </a:accent1>
      <a:accent2>
        <a:srgbClr val="F8DE53"/>
      </a:accent2>
      <a:accent3>
        <a:srgbClr val="0094A8"/>
      </a:accent3>
      <a:accent4>
        <a:srgbClr val="B7D260"/>
      </a:accent4>
      <a:accent5>
        <a:srgbClr val="5F98CB"/>
      </a:accent5>
      <a:accent6>
        <a:srgbClr val="B1B1B1"/>
      </a:accent6>
      <a:hlink>
        <a:srgbClr val="00B0F0"/>
      </a:hlink>
      <a:folHlink>
        <a:srgbClr val="00658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L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2.xml><?xml version="1.0" encoding="utf-8"?>
<ct:contentTypeSchema xmlns:ct="http://schemas.microsoft.com/office/2006/metadata/contentType" xmlns:ma="http://schemas.microsoft.com/office/2006/metadata/properties/metaAttributes" ct:_="" ma:_="" ma:contentTypeName="Dokument" ma:contentTypeID="0x01010037FDEA9AA42DBA478413563F3DC68A75" ma:contentTypeVersion="11" ma:contentTypeDescription="Ein neues Dokument erstellen." ma:contentTypeScope="" ma:versionID="782563c0526e18df31391361ec5d70d3">
  <xsd:schema xmlns:xsd="http://www.w3.org/2001/XMLSchema" xmlns:xs="http://www.w3.org/2001/XMLSchema" xmlns:p="http://schemas.microsoft.com/office/2006/metadata/properties" xmlns:ns2="6421c395-6c02-484c-af3c-93d00e3b17f6" xmlns:ns3="e2a7fce7-3b3b-49d4-8f33-c175b7b49e0d" targetNamespace="http://schemas.microsoft.com/office/2006/metadata/properties" ma:root="true" ma:fieldsID="21eb697d9fd013b5c1155ebf039c828e" ns2:_="" ns3:_="">
    <xsd:import namespace="6421c395-6c02-484c-af3c-93d00e3b17f6"/>
    <xsd:import namespace="e2a7fce7-3b3b-49d4-8f33-c175b7b49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21c395-6c02-484c-af3c-93d00e3b17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14f4afa6-d477-4e7f-9106-51509c4efdc5"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2a7fce7-3b3b-49d4-8f33-c175b7b49e0d"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e1f7641c-ff55-4962-b6f7-c6f4f7f166d4}" ma:internalName="TaxCatchAll" ma:showField="CatchAllData" ma:web="e2a7fce7-3b3b-49d4-8f33-c175b7b49e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e2a7fce7-3b3b-49d4-8f33-c175b7b49e0d" xsi:nil="true"/>
    <lcf76f155ced4ddcb4097134ff3c332f xmlns="6421c395-6c02-484c-af3c-93d00e3b17f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0F01956-55D7-4BF0-A888-190F7695FD99}">
  <ds:schemaRefs>
    <ds:schemaRef ds:uri="http://schemas.microsoft.com/office/2006/customDocumentInformationPanel"/>
  </ds:schemaRefs>
</ds:datastoreItem>
</file>

<file path=customXml/itemProps2.xml><?xml version="1.0" encoding="utf-8"?>
<ds:datastoreItem xmlns:ds="http://schemas.openxmlformats.org/officeDocument/2006/customXml" ds:itemID="{ACBC293C-3C23-473A-BBA8-72341C7A2500}"/>
</file>

<file path=customXml/itemProps3.xml><?xml version="1.0" encoding="utf-8"?>
<ds:datastoreItem xmlns:ds="http://schemas.openxmlformats.org/officeDocument/2006/customXml" ds:itemID="{2D916F19-6ADE-43A3-8FA7-4D1305144EC8}"/>
</file>

<file path=customXml/itemProps4.xml><?xml version="1.0" encoding="utf-8"?>
<ds:datastoreItem xmlns:ds="http://schemas.openxmlformats.org/officeDocument/2006/customXml" ds:itemID="{E1B9856C-9CF7-46E8-9524-3807B3B3FDF3}"/>
</file>

<file path=docProps/app.xml><?xml version="1.0" encoding="utf-8"?>
<Properties xmlns="http://schemas.openxmlformats.org/officeDocument/2006/extended-properties" xmlns:vt="http://schemas.openxmlformats.org/officeDocument/2006/docPropsVTypes">
  <Template>DLR_Präsentation_16zu9_DE</Template>
  <TotalTime>0</TotalTime>
  <Words>2439</Words>
  <Application>Microsoft Office PowerPoint</Application>
  <PresentationFormat>Benutzerdefiniert</PresentationFormat>
  <Paragraphs>350</Paragraphs>
  <Slides>54</Slides>
  <Notes>21</Notes>
  <HiddenSlides>30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54</vt:i4>
      </vt:variant>
    </vt:vector>
  </HeadingPairs>
  <TitlesOfParts>
    <vt:vector size="62" baseType="lpstr">
      <vt:lpstr>Arial</vt:lpstr>
      <vt:lpstr>Calibri</vt:lpstr>
      <vt:lpstr>Calibri Light</vt:lpstr>
      <vt:lpstr>Cambria Math</vt:lpstr>
      <vt:lpstr>Segoe UI</vt:lpstr>
      <vt:lpstr>Wingdings</vt:lpstr>
      <vt:lpstr>Office</vt:lpstr>
      <vt:lpstr>DLR</vt:lpstr>
      <vt:lpstr>Modellprädiktive Regelung eines  keramischen Receivers für Solartürme</vt:lpstr>
      <vt:lpstr>Agenda</vt:lpstr>
      <vt:lpstr>Funktionsweise von Solarturmkraftwerken</vt:lpstr>
      <vt:lpstr>Funktionsweise von Solarturmkraftwerken</vt:lpstr>
      <vt:lpstr>Funktionsweise von Solarturmkraftwerken </vt:lpstr>
      <vt:lpstr>Problematik – Wolkendurchzug</vt:lpstr>
      <vt:lpstr>Zielsetzung</vt:lpstr>
      <vt:lpstr>Grundlagen – Modellprädiktive Regelung </vt:lpstr>
      <vt:lpstr>Modellbildung</vt:lpstr>
      <vt:lpstr>Modellbildung</vt:lpstr>
      <vt:lpstr>Modellbildung</vt:lpstr>
      <vt:lpstr>Modellbildung</vt:lpstr>
      <vt:lpstr>Modellbildung – optisches Teilmodell</vt:lpstr>
      <vt:lpstr>Modellbildung – optisches Teilmodell</vt:lpstr>
      <vt:lpstr>Modellbildung – thermisches Teilmodell</vt:lpstr>
      <vt:lpstr>Modellbildung – Gesamtmodell </vt:lpstr>
      <vt:lpstr>Regelung</vt:lpstr>
      <vt:lpstr>Reglerentwurf</vt:lpstr>
      <vt:lpstr>Analyse der Regelung – Definition von Testfällen </vt:lpstr>
      <vt:lpstr>Analyse der Regelung – Vergleich der Regelgüte </vt:lpstr>
      <vt:lpstr>Analyse der Regelung – Vergleich der Regelgüte </vt:lpstr>
      <vt:lpstr>Analyse der Regelung – Robustheit </vt:lpstr>
      <vt:lpstr>Analyse der Regelung – Robustheit </vt:lpstr>
      <vt:lpstr>Fazit</vt:lpstr>
      <vt:lpstr>Motivation</vt:lpstr>
      <vt:lpstr>Kommerzielle Solarturmkraftwerke</vt:lpstr>
      <vt:lpstr>Problematik – Regelung bei Wolkendurchzug</vt:lpstr>
      <vt:lpstr>Grundlagen – Wolkenprädiktion</vt:lpstr>
      <vt:lpstr>Grundlagen – Wolkenprädiktion</vt:lpstr>
      <vt:lpstr>Grundlagen – Wolkenprädiktion</vt:lpstr>
      <vt:lpstr>Grundlagen – Modellprädiktive Regelung </vt:lpstr>
      <vt:lpstr>Grundlagen – Zielpunktstrategie </vt:lpstr>
      <vt:lpstr>Grundlagen – Zielpunktstrategie </vt:lpstr>
      <vt:lpstr>Grundlagen – Zielpunktstrategie </vt:lpstr>
      <vt:lpstr>Modellbildung – optisches Teilmodell</vt:lpstr>
      <vt:lpstr>Modellbildung – optisches Teilmodell</vt:lpstr>
      <vt:lpstr>Modellbildung – optisches Teilmodell</vt:lpstr>
      <vt:lpstr>Modellbildung – optisches Teilmodell</vt:lpstr>
      <vt:lpstr>Modellbildung – Gebläsedynamik </vt:lpstr>
      <vt:lpstr>Modellbildung – Regelkreis</vt:lpstr>
      <vt:lpstr>Modellbildung – Systemantwort</vt:lpstr>
      <vt:lpstr>Analyse der Regelung – Definition von Testfällen</vt:lpstr>
      <vt:lpstr>Analyse der Regelung – Cloud Standby Referenzszenario </vt:lpstr>
      <vt:lpstr>Analyse der Regelung – MPC mit exakter Einstrahlungskenntnis </vt:lpstr>
      <vt:lpstr>Analyse der Regelung – Robustheit </vt:lpstr>
      <vt:lpstr>Analyse der Regelung – Robustheit </vt:lpstr>
      <vt:lpstr>Analyse der Regelung – Robustheit </vt:lpstr>
      <vt:lpstr>Analyse der Regelung – Robustheit </vt:lpstr>
      <vt:lpstr>Analyse der Regelung – Robustheit </vt:lpstr>
      <vt:lpstr>Analyse der Regelung – Robustheit </vt:lpstr>
      <vt:lpstr>Analyse der Regelung – Robustheit </vt:lpstr>
      <vt:lpstr>Regelung ohne Kenntnis der Einstrahlung</vt:lpstr>
      <vt:lpstr>Regelung ohne Kenntnis der Einstrahlung </vt:lpstr>
      <vt:lpstr>Modellbildung – Gesamtmodell</vt:lpstr>
    </vt:vector>
  </TitlesOfParts>
  <Company>T-Systems SfR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Modellprädiktive Regelung eines  keramischen Receivers für Solartürme</dc:title>
  <dc:creator>Geschonneck, Markus Tobias</dc:creator>
  <cp:lastModifiedBy>Markus Tobias Geschonneck (mgeschon)</cp:lastModifiedBy>
  <cp:revision>198</cp:revision>
  <dcterms:created xsi:type="dcterms:W3CDTF">2023-06-09T11:41:25Z</dcterms:created>
  <dcterms:modified xsi:type="dcterms:W3CDTF">2023-06-20T16:59:11Z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0x01010037FDEA9AA42DBA478413563F3DC68A75</vt:lpwstr>
  </property>
</Properties>
</file>